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71" r:id="rId1"/>
  </p:sldMasterIdLst>
  <p:notesMasterIdLst>
    <p:notesMasterId r:id="rId106"/>
  </p:notesMasterIdLst>
  <p:handoutMasterIdLst>
    <p:handoutMasterId r:id="rId107"/>
  </p:handoutMasterIdLst>
  <p:sldIdLst>
    <p:sldId id="259" r:id="rId2"/>
    <p:sldId id="1216" r:id="rId3"/>
    <p:sldId id="1861" r:id="rId4"/>
    <p:sldId id="1883" r:id="rId5"/>
    <p:sldId id="1994" r:id="rId6"/>
    <p:sldId id="702" r:id="rId7"/>
    <p:sldId id="703" r:id="rId8"/>
    <p:sldId id="797" r:id="rId9"/>
    <p:sldId id="1998" r:id="rId10"/>
    <p:sldId id="1996" r:id="rId11"/>
    <p:sldId id="1862" r:id="rId12"/>
    <p:sldId id="2011" r:id="rId13"/>
    <p:sldId id="1997" r:id="rId14"/>
    <p:sldId id="1999" r:id="rId15"/>
    <p:sldId id="2004" r:id="rId16"/>
    <p:sldId id="2008" r:id="rId17"/>
    <p:sldId id="2002" r:id="rId18"/>
    <p:sldId id="2012" r:id="rId19"/>
    <p:sldId id="2003" r:id="rId20"/>
    <p:sldId id="2001" r:id="rId21"/>
    <p:sldId id="2005" r:id="rId22"/>
    <p:sldId id="2013" r:id="rId23"/>
    <p:sldId id="2019" r:id="rId24"/>
    <p:sldId id="2017" r:id="rId25"/>
    <p:sldId id="713" r:id="rId26"/>
    <p:sldId id="804" r:id="rId27"/>
    <p:sldId id="714" r:id="rId28"/>
    <p:sldId id="805" r:id="rId29"/>
    <p:sldId id="704" r:id="rId30"/>
    <p:sldId id="1644" r:id="rId31"/>
    <p:sldId id="2016" r:id="rId32"/>
    <p:sldId id="717" r:id="rId33"/>
    <p:sldId id="808" r:id="rId34"/>
    <p:sldId id="2020" r:id="rId35"/>
    <p:sldId id="707" r:id="rId36"/>
    <p:sldId id="708" r:id="rId37"/>
    <p:sldId id="709" r:id="rId38"/>
    <p:sldId id="719" r:id="rId39"/>
    <p:sldId id="2018" r:id="rId40"/>
    <p:sldId id="1647" r:id="rId41"/>
    <p:sldId id="810" r:id="rId42"/>
    <p:sldId id="720" r:id="rId43"/>
    <p:sldId id="811" r:id="rId44"/>
    <p:sldId id="721" r:id="rId45"/>
    <p:sldId id="723" r:id="rId46"/>
    <p:sldId id="715" r:id="rId47"/>
    <p:sldId id="716" r:id="rId48"/>
    <p:sldId id="2034" r:id="rId49"/>
    <p:sldId id="724" r:id="rId50"/>
    <p:sldId id="725" r:id="rId51"/>
    <p:sldId id="2035" r:id="rId52"/>
    <p:sldId id="726" r:id="rId53"/>
    <p:sldId id="727" r:id="rId54"/>
    <p:sldId id="812" r:id="rId55"/>
    <p:sldId id="2036" r:id="rId56"/>
    <p:sldId id="732" r:id="rId57"/>
    <p:sldId id="733" r:id="rId58"/>
    <p:sldId id="734" r:id="rId59"/>
    <p:sldId id="2037" r:id="rId60"/>
    <p:sldId id="735" r:id="rId61"/>
    <p:sldId id="736" r:id="rId62"/>
    <p:sldId id="825" r:id="rId63"/>
    <p:sldId id="820" r:id="rId64"/>
    <p:sldId id="817" r:id="rId65"/>
    <p:sldId id="818" r:id="rId66"/>
    <p:sldId id="816" r:id="rId67"/>
    <p:sldId id="737" r:id="rId68"/>
    <p:sldId id="813" r:id="rId69"/>
    <p:sldId id="738" r:id="rId70"/>
    <p:sldId id="739" r:id="rId71"/>
    <p:sldId id="745" r:id="rId72"/>
    <p:sldId id="746" r:id="rId73"/>
    <p:sldId id="842" r:id="rId74"/>
    <p:sldId id="755" r:id="rId75"/>
    <p:sldId id="756" r:id="rId76"/>
    <p:sldId id="830" r:id="rId77"/>
    <p:sldId id="2038" r:id="rId78"/>
    <p:sldId id="761" r:id="rId79"/>
    <p:sldId id="762" r:id="rId80"/>
    <p:sldId id="763" r:id="rId81"/>
    <p:sldId id="814" r:id="rId82"/>
    <p:sldId id="764" r:id="rId83"/>
    <p:sldId id="765" r:id="rId84"/>
    <p:sldId id="766" r:id="rId85"/>
    <p:sldId id="767" r:id="rId86"/>
    <p:sldId id="768" r:id="rId87"/>
    <p:sldId id="821" r:id="rId88"/>
    <p:sldId id="822" r:id="rId89"/>
    <p:sldId id="769" r:id="rId90"/>
    <p:sldId id="770" r:id="rId91"/>
    <p:sldId id="823" r:id="rId92"/>
    <p:sldId id="824" r:id="rId93"/>
    <p:sldId id="771" r:id="rId94"/>
    <p:sldId id="772" r:id="rId95"/>
    <p:sldId id="773" r:id="rId96"/>
    <p:sldId id="782" r:id="rId97"/>
    <p:sldId id="777" r:id="rId98"/>
    <p:sldId id="2015" r:id="rId99"/>
    <p:sldId id="775" r:id="rId100"/>
    <p:sldId id="2014" r:id="rId101"/>
    <p:sldId id="781" r:id="rId102"/>
    <p:sldId id="1913" r:id="rId103"/>
    <p:sldId id="790" r:id="rId104"/>
    <p:sldId id="1995" r:id="rId105"/>
  </p:sldIdLst>
  <p:sldSz cx="9144000" cy="6858000" type="screen4x3"/>
  <p:notesSz cx="7315200" cy="9601200"/>
  <p:defaultTextStyle>
    <a:defPPr>
      <a:defRPr lang="en-US"/>
    </a:defPPr>
    <a:lvl1pPr algn="l" rtl="0" fontAlgn="base">
      <a:spcBef>
        <a:spcPct val="0"/>
      </a:spcBef>
      <a:spcAft>
        <a:spcPct val="0"/>
      </a:spcAft>
      <a:defRPr sz="2400" kern="1200">
        <a:solidFill>
          <a:srgbClr val="000000"/>
        </a:solidFill>
        <a:latin typeface="TypoUpright BT" charset="0"/>
        <a:ea typeface="MS PGothic" charset="0"/>
        <a:cs typeface="MS PGothic" charset="0"/>
      </a:defRPr>
    </a:lvl1pPr>
    <a:lvl2pPr marL="457200" algn="l" rtl="0" fontAlgn="base">
      <a:spcBef>
        <a:spcPct val="0"/>
      </a:spcBef>
      <a:spcAft>
        <a:spcPct val="0"/>
      </a:spcAft>
      <a:defRPr sz="2400" kern="1200">
        <a:solidFill>
          <a:srgbClr val="000000"/>
        </a:solidFill>
        <a:latin typeface="TypoUpright BT" charset="0"/>
        <a:ea typeface="MS PGothic" charset="0"/>
        <a:cs typeface="MS PGothic" charset="0"/>
      </a:defRPr>
    </a:lvl2pPr>
    <a:lvl3pPr marL="914400" algn="l" rtl="0" fontAlgn="base">
      <a:spcBef>
        <a:spcPct val="0"/>
      </a:spcBef>
      <a:spcAft>
        <a:spcPct val="0"/>
      </a:spcAft>
      <a:defRPr sz="2400" kern="1200">
        <a:solidFill>
          <a:srgbClr val="000000"/>
        </a:solidFill>
        <a:latin typeface="TypoUpright BT" charset="0"/>
        <a:ea typeface="MS PGothic" charset="0"/>
        <a:cs typeface="MS PGothic" charset="0"/>
      </a:defRPr>
    </a:lvl3pPr>
    <a:lvl4pPr marL="1371600" algn="l" rtl="0" fontAlgn="base">
      <a:spcBef>
        <a:spcPct val="0"/>
      </a:spcBef>
      <a:spcAft>
        <a:spcPct val="0"/>
      </a:spcAft>
      <a:defRPr sz="2400" kern="1200">
        <a:solidFill>
          <a:srgbClr val="000000"/>
        </a:solidFill>
        <a:latin typeface="TypoUpright BT" charset="0"/>
        <a:ea typeface="MS PGothic" charset="0"/>
        <a:cs typeface="MS PGothic" charset="0"/>
      </a:defRPr>
    </a:lvl4pPr>
    <a:lvl5pPr marL="1828800" algn="l" rtl="0" fontAlgn="base">
      <a:spcBef>
        <a:spcPct val="0"/>
      </a:spcBef>
      <a:spcAft>
        <a:spcPct val="0"/>
      </a:spcAft>
      <a:defRPr sz="2400" kern="1200">
        <a:solidFill>
          <a:srgbClr val="000000"/>
        </a:solidFill>
        <a:latin typeface="TypoUpright BT" charset="0"/>
        <a:ea typeface="MS PGothic" charset="0"/>
        <a:cs typeface="MS PGothic" charset="0"/>
      </a:defRPr>
    </a:lvl5pPr>
    <a:lvl6pPr marL="2286000" algn="l" defTabSz="457200" rtl="0" eaLnBrk="1" latinLnBrk="0" hangingPunct="1">
      <a:defRPr sz="2400" kern="1200">
        <a:solidFill>
          <a:srgbClr val="000000"/>
        </a:solidFill>
        <a:latin typeface="TypoUpright BT" charset="0"/>
        <a:ea typeface="MS PGothic" charset="0"/>
        <a:cs typeface="MS PGothic" charset="0"/>
      </a:defRPr>
    </a:lvl6pPr>
    <a:lvl7pPr marL="2743200" algn="l" defTabSz="457200" rtl="0" eaLnBrk="1" latinLnBrk="0" hangingPunct="1">
      <a:defRPr sz="2400" kern="1200">
        <a:solidFill>
          <a:srgbClr val="000000"/>
        </a:solidFill>
        <a:latin typeface="TypoUpright BT" charset="0"/>
        <a:ea typeface="MS PGothic" charset="0"/>
        <a:cs typeface="MS PGothic" charset="0"/>
      </a:defRPr>
    </a:lvl7pPr>
    <a:lvl8pPr marL="3200400" algn="l" defTabSz="457200" rtl="0" eaLnBrk="1" latinLnBrk="0" hangingPunct="1">
      <a:defRPr sz="2400" kern="1200">
        <a:solidFill>
          <a:srgbClr val="000000"/>
        </a:solidFill>
        <a:latin typeface="TypoUpright BT" charset="0"/>
        <a:ea typeface="MS PGothic" charset="0"/>
        <a:cs typeface="MS PGothic" charset="0"/>
      </a:defRPr>
    </a:lvl8pPr>
    <a:lvl9pPr marL="3657600" algn="l" defTabSz="457200" rtl="0" eaLnBrk="1" latinLnBrk="0" hangingPunct="1">
      <a:defRPr sz="2400" kern="1200">
        <a:solidFill>
          <a:srgbClr val="000000"/>
        </a:solidFill>
        <a:latin typeface="TypoUpright BT" charset="0"/>
        <a:ea typeface="MS PGothic" charset="0"/>
        <a:cs typeface="MS PGothic" charset="0"/>
      </a:defRPr>
    </a:lvl9pPr>
  </p:defaultTextStyle>
  <p:extLst>
    <p:ext uri="{EFAFB233-063F-42B5-8137-9DF3F51BA10A}">
      <p15:sldGuideLst xmlns:p15="http://schemas.microsoft.com/office/powerpoint/2012/main">
        <p15:guide id="1" orient="horz" pos="1680">
          <p15:clr>
            <a:srgbClr val="A4A3A4"/>
          </p15:clr>
        </p15:guide>
        <p15:guide id="2" pos="1488">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2614AA"/>
    <a:srgbClr val="DDDABF"/>
    <a:srgbClr val="246596"/>
    <a:srgbClr val="2D50A9"/>
    <a:srgbClr val="B2B2B2"/>
    <a:srgbClr val="000000"/>
    <a:srgbClr val="336699"/>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5"/>
    <p:restoredTop sz="94700"/>
  </p:normalViewPr>
  <p:slideViewPr>
    <p:cSldViewPr>
      <p:cViewPr varScale="1">
        <p:scale>
          <a:sx n="91" d="100"/>
          <a:sy n="91" d="100"/>
        </p:scale>
        <p:origin x="1272" y="192"/>
      </p:cViewPr>
      <p:guideLst>
        <p:guide orient="horz" pos="1680"/>
        <p:guide pos="14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1816" y="1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109" tIns="48055" rIns="96109" bIns="48055" numCol="1" anchor="t" anchorCtr="0" compatLnSpc="1">
            <a:prstTxWarp prst="textNoShape">
              <a:avLst/>
            </a:prstTxWarp>
          </a:bodyPr>
          <a:lstStyle>
            <a:lvl1pPr defTabSz="962025" eaLnBrk="0" hangingPunct="0">
              <a:defRPr sz="1300">
                <a:solidFill>
                  <a:schemeClr val="tx1"/>
                </a:solidFill>
                <a:effectLst>
                  <a:outerShdw blurRad="38100" dist="38100" dir="2700000" algn="tl">
                    <a:srgbClr val="DDDDDD"/>
                  </a:outerShdw>
                </a:effectLst>
                <a:cs typeface="MS PGothic" charset="0"/>
              </a:defRPr>
            </a:lvl1pPr>
          </a:lstStyle>
          <a:p>
            <a:pPr>
              <a:defRPr/>
            </a:pPr>
            <a:r>
              <a:rPr lang="en-US" dirty="0"/>
              <a:t>Top Tips to Ace Your Next Promotional Exam</a:t>
            </a:r>
          </a:p>
        </p:txBody>
      </p:sp>
      <p:sp>
        <p:nvSpPr>
          <p:cNvPr id="7373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109" tIns="48055" rIns="96109" bIns="48055" numCol="1" anchor="t" anchorCtr="0" compatLnSpc="1">
            <a:prstTxWarp prst="textNoShape">
              <a:avLst/>
            </a:prstTxWarp>
          </a:bodyPr>
          <a:lstStyle>
            <a:lvl1pPr algn="r" defTabSz="962025" eaLnBrk="0" hangingPunct="0">
              <a:defRPr sz="1300">
                <a:solidFill>
                  <a:schemeClr val="tx1"/>
                </a:solidFill>
                <a:effectLst>
                  <a:outerShdw blurRad="38100" dist="38100" dir="2700000" algn="tl">
                    <a:srgbClr val="DDDDDD"/>
                  </a:outerShdw>
                </a:effectLst>
                <a:cs typeface="MS PGothic" charset="0"/>
              </a:defRPr>
            </a:lvl1pPr>
          </a:lstStyle>
          <a:p>
            <a:pPr>
              <a:defRPr/>
            </a:pPr>
            <a:r>
              <a:rPr lang="en-US"/>
              <a:t>Steve Prziborowski</a:t>
            </a:r>
          </a:p>
          <a:p>
            <a:pPr>
              <a:defRPr/>
            </a:pPr>
            <a:r>
              <a:rPr lang="en-US"/>
              <a:t>www.code3firetraining.com</a:t>
            </a:r>
          </a:p>
        </p:txBody>
      </p:sp>
      <p:sp>
        <p:nvSpPr>
          <p:cNvPr id="73732" name="Rectangle 4"/>
          <p:cNvSpPr>
            <a:spLocks noGrp="1" noChangeArrowheads="1"/>
          </p:cNvSpPr>
          <p:nvPr>
            <p:ph type="ftr" sz="quarter" idx="2"/>
          </p:nvPr>
        </p:nvSpPr>
        <p:spPr bwMode="auto">
          <a:xfrm>
            <a:off x="0" y="8991600"/>
            <a:ext cx="3170238" cy="609599"/>
          </a:xfrm>
          <a:prstGeom prst="rect">
            <a:avLst/>
          </a:prstGeom>
          <a:noFill/>
          <a:ln w="9525">
            <a:noFill/>
            <a:miter lim="800000"/>
            <a:headEnd/>
            <a:tailEnd/>
          </a:ln>
          <a:effectLst/>
        </p:spPr>
        <p:txBody>
          <a:bodyPr vert="horz" wrap="square" lIns="96109" tIns="48055" rIns="96109" bIns="48055" numCol="1" anchor="b" anchorCtr="0" compatLnSpc="1">
            <a:prstTxWarp prst="textNoShape">
              <a:avLst/>
            </a:prstTxWarp>
          </a:bodyPr>
          <a:lstStyle>
            <a:lvl1pPr defTabSz="962025" eaLnBrk="0" hangingPunct="0">
              <a:defRPr sz="1300">
                <a:solidFill>
                  <a:schemeClr val="tx1"/>
                </a:solidFill>
                <a:effectLst>
                  <a:outerShdw blurRad="38100" dist="38100" dir="2700000" algn="tl">
                    <a:srgbClr val="DDDDDD"/>
                  </a:outerShdw>
                </a:effectLst>
                <a:cs typeface="MS PGothic" charset="0"/>
              </a:defRPr>
            </a:lvl1pPr>
          </a:lstStyle>
          <a:p>
            <a:pPr>
              <a:defRPr/>
            </a:pPr>
            <a:r>
              <a:rPr lang="en-US" dirty="0"/>
              <a:t>FDIC – April 2024	</a:t>
            </a:r>
          </a:p>
        </p:txBody>
      </p:sp>
      <p:sp>
        <p:nvSpPr>
          <p:cNvPr id="7373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109" tIns="48055" rIns="96109" bIns="48055" numCol="1" anchor="b" anchorCtr="0" compatLnSpc="1">
            <a:prstTxWarp prst="textNoShape">
              <a:avLst/>
            </a:prstTxWarp>
          </a:bodyPr>
          <a:lstStyle>
            <a:lvl1pPr algn="r" defTabSz="962025" eaLnBrk="0" hangingPunct="0">
              <a:defRPr sz="1300">
                <a:solidFill>
                  <a:schemeClr val="tx1"/>
                </a:solidFill>
                <a:effectLst>
                  <a:outerShdw blurRad="38100" dist="38100" dir="2700000" algn="tl">
                    <a:srgbClr val="DDDDDD"/>
                  </a:outerShdw>
                </a:effectLst>
                <a:cs typeface="MS PGothic" charset="0"/>
              </a:defRPr>
            </a:lvl1pPr>
          </a:lstStyle>
          <a:p>
            <a:pPr>
              <a:defRPr/>
            </a:pPr>
            <a:fld id="{0BF85F35-1C4A-4379-AAB1-301B9AA3CFA3}" type="slidenum">
              <a:rPr lang="en-US"/>
              <a:pPr/>
              <a:t>‹#›</a:t>
            </a:fld>
            <a:endParaRPr lang="en-US" dirty="0"/>
          </a:p>
        </p:txBody>
      </p:sp>
    </p:spTree>
    <p:extLst>
      <p:ext uri="{BB962C8B-B14F-4D97-AF65-F5344CB8AC3E}">
        <p14:creationId xmlns:p14="http://schemas.microsoft.com/office/powerpoint/2010/main" val="2589332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902" tIns="47951" rIns="95902" bIns="47951" numCol="1" anchor="t" anchorCtr="0" compatLnSpc="1">
            <a:prstTxWarp prst="textNoShape">
              <a:avLst/>
            </a:prstTxWarp>
          </a:bodyPr>
          <a:lstStyle>
            <a:lvl1pPr eaLnBrk="0" hangingPunct="0">
              <a:defRPr sz="1300">
                <a:solidFill>
                  <a:schemeClr val="tx1"/>
                </a:solidFill>
                <a:latin typeface="Times New Roman" pitchFamily="-110" charset="0"/>
                <a:ea typeface="+mn-ea"/>
                <a:cs typeface="+mn-cs"/>
              </a:defRPr>
            </a:lvl1pPr>
          </a:lstStyle>
          <a:p>
            <a:pPr>
              <a:defRPr/>
            </a:pPr>
            <a:endParaRPr lang="en-US"/>
          </a:p>
        </p:txBody>
      </p:sp>
      <p:sp>
        <p:nvSpPr>
          <p:cNvPr id="2365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5902" tIns="47951" rIns="95902" bIns="47951" numCol="1" anchor="t" anchorCtr="0" compatLnSpc="1">
            <a:prstTxWarp prst="textNoShape">
              <a:avLst/>
            </a:prstTxWarp>
          </a:bodyPr>
          <a:lstStyle>
            <a:lvl1pPr algn="r" eaLnBrk="0" hangingPunct="0">
              <a:defRPr sz="1300">
                <a:solidFill>
                  <a:schemeClr val="tx1"/>
                </a:solidFill>
                <a:latin typeface="Times New Roman" pitchFamily="-110"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365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5902" tIns="47951" rIns="95902" bIns="4795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65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5902" tIns="47951" rIns="95902" bIns="47951" numCol="1" anchor="b" anchorCtr="0" compatLnSpc="1">
            <a:prstTxWarp prst="textNoShape">
              <a:avLst/>
            </a:prstTxWarp>
          </a:bodyPr>
          <a:lstStyle>
            <a:lvl1pPr eaLnBrk="0" hangingPunct="0">
              <a:defRPr sz="1300">
                <a:solidFill>
                  <a:schemeClr val="tx1"/>
                </a:solidFill>
                <a:latin typeface="Times New Roman" pitchFamily="-110" charset="0"/>
                <a:ea typeface="+mn-ea"/>
                <a:cs typeface="+mn-cs"/>
              </a:defRPr>
            </a:lvl1pPr>
          </a:lstStyle>
          <a:p>
            <a:pPr>
              <a:defRPr/>
            </a:pPr>
            <a:endParaRPr lang="en-US"/>
          </a:p>
        </p:txBody>
      </p:sp>
      <p:sp>
        <p:nvSpPr>
          <p:cNvPr id="2365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5902" tIns="47951" rIns="95902" bIns="47951" numCol="1" anchor="b" anchorCtr="0" compatLnSpc="1">
            <a:prstTxWarp prst="textNoShape">
              <a:avLst/>
            </a:prstTxWarp>
          </a:bodyPr>
          <a:lstStyle>
            <a:lvl1pPr algn="r" eaLnBrk="0" hangingPunct="0">
              <a:defRPr sz="1300">
                <a:solidFill>
                  <a:schemeClr val="tx1"/>
                </a:solidFill>
                <a:latin typeface="Times New Roman" charset="0"/>
                <a:cs typeface="MS PGothic" charset="0"/>
              </a:defRPr>
            </a:lvl1pPr>
          </a:lstStyle>
          <a:p>
            <a:pPr>
              <a:defRPr/>
            </a:pPr>
            <a:fld id="{27978654-7854-024C-AA92-25D0A316151C}" type="slidenum">
              <a:rPr lang="en-US"/>
              <a:pPr>
                <a:defRPr/>
              </a:pPr>
              <a:t>‹#›</a:t>
            </a:fld>
            <a:endParaRPr lang="en-US"/>
          </a:p>
        </p:txBody>
      </p:sp>
    </p:spTree>
    <p:extLst>
      <p:ext uri="{BB962C8B-B14F-4D97-AF65-F5344CB8AC3E}">
        <p14:creationId xmlns:p14="http://schemas.microsoft.com/office/powerpoint/2010/main" val="18103239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10"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MS PGothic" charset="0"/>
            </a:endParaRPr>
          </a:p>
        </p:txBody>
      </p:sp>
      <p:sp>
        <p:nvSpPr>
          <p:cNvPr id="6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ypoUpright BT" charset="0"/>
                <a:ea typeface="MS PGothic" charset="0"/>
                <a:cs typeface="MS PGothic" charset="0"/>
              </a:defRPr>
            </a:lvl1pPr>
            <a:lvl2pPr marL="742950" indent="-285750" eaLnBrk="0" hangingPunct="0">
              <a:defRPr sz="2400">
                <a:solidFill>
                  <a:srgbClr val="000000"/>
                </a:solidFill>
                <a:latin typeface="TypoUpright BT" charset="0"/>
                <a:ea typeface="MS PGothic" charset="0"/>
                <a:cs typeface="MS PGothic" charset="0"/>
              </a:defRPr>
            </a:lvl2pPr>
            <a:lvl3pPr marL="1143000" indent="-228600" eaLnBrk="0" hangingPunct="0">
              <a:defRPr sz="2400">
                <a:solidFill>
                  <a:srgbClr val="000000"/>
                </a:solidFill>
                <a:latin typeface="TypoUpright BT" charset="0"/>
                <a:ea typeface="MS PGothic" charset="0"/>
                <a:cs typeface="MS PGothic" charset="0"/>
              </a:defRPr>
            </a:lvl3pPr>
            <a:lvl4pPr marL="1600200" indent="-228600" eaLnBrk="0" hangingPunct="0">
              <a:defRPr sz="2400">
                <a:solidFill>
                  <a:srgbClr val="000000"/>
                </a:solidFill>
                <a:latin typeface="TypoUpright BT" charset="0"/>
                <a:ea typeface="MS PGothic" charset="0"/>
                <a:cs typeface="MS PGothic" charset="0"/>
              </a:defRPr>
            </a:lvl4pPr>
            <a:lvl5pPr marL="2057400" indent="-228600" eaLnBrk="0" hangingPunct="0">
              <a:defRPr sz="2400">
                <a:solidFill>
                  <a:srgbClr val="000000"/>
                </a:solidFill>
                <a:latin typeface="TypoUpright BT" charset="0"/>
                <a:ea typeface="MS PGothic" charset="0"/>
                <a:cs typeface="MS PGothic" charset="0"/>
              </a:defRPr>
            </a:lvl5pPr>
            <a:lvl6pPr marL="25146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6pPr>
            <a:lvl7pPr marL="29718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7pPr>
            <a:lvl8pPr marL="34290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8pPr>
            <a:lvl9pPr marL="38862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9pPr>
          </a:lstStyle>
          <a:p>
            <a:fld id="{C9F5E2B9-2DBE-F64E-A4BE-E75C3DCA5FD1}" type="slidenum">
              <a:rPr lang="en-US" sz="1300">
                <a:solidFill>
                  <a:schemeClr val="tx1"/>
                </a:solidFill>
                <a:latin typeface="Times New Roman" charset="0"/>
              </a:rPr>
              <a:pPr/>
              <a:t>1</a:t>
            </a:fld>
            <a:endParaRPr lang="en-US" sz="1300">
              <a:solidFill>
                <a:schemeClr val="tx1"/>
              </a:solidFill>
              <a:latin typeface="Times New Roman" charset="0"/>
            </a:endParaRPr>
          </a:p>
        </p:txBody>
      </p:sp>
    </p:spTree>
    <p:extLst>
      <p:ext uri="{BB962C8B-B14F-4D97-AF65-F5344CB8AC3E}">
        <p14:creationId xmlns:p14="http://schemas.microsoft.com/office/powerpoint/2010/main" val="19883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101 Drills for the Company Officer</a:t>
            </a:r>
          </a:p>
        </p:txBody>
      </p:sp>
      <p:sp>
        <p:nvSpPr>
          <p:cNvPr id="75779" name="Rectangle 6"/>
          <p:cNvSpPr>
            <a:spLocks noGrp="1" noChangeArrowheads="1"/>
          </p:cNvSpPr>
          <p:nvPr>
            <p:ph type="ftr"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FDIC - April 2010</a:t>
            </a:r>
          </a:p>
        </p:txBody>
      </p:sp>
      <p:sp>
        <p:nvSpPr>
          <p:cNvPr id="7578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fld id="{16DFF376-35AA-6B49-9315-6FF697FD88CC}" type="slidenum">
              <a:rPr lang="en-US" smtClean="0"/>
              <a:pPr>
                <a:defRPr/>
              </a:pPr>
              <a:t>92</a:t>
            </a:fld>
            <a:endParaRPr lang="en-US"/>
          </a:p>
        </p:txBody>
      </p:sp>
      <p:sp>
        <p:nvSpPr>
          <p:cNvPr id="75781" name="Rectangle 2"/>
          <p:cNvSpPr>
            <a:spLocks noGrp="1" noRot="1" noChangeAspect="1" noChangeArrowheads="1" noTextEdit="1"/>
          </p:cNvSpPr>
          <p:nvPr>
            <p:ph type="sldImg"/>
          </p:nvPr>
        </p:nvSpPr>
        <p:spPr>
          <a:ln/>
        </p:spPr>
      </p:sp>
      <p:sp>
        <p:nvSpPr>
          <p:cNvPr id="75782"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Calibri"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endParaRPr lang="en-US">
              <a:ea typeface="ＭＳ Ｐゴシック" pitchFamily="34" charset="-128"/>
            </a:endParaRPr>
          </a:p>
        </p:txBody>
      </p:sp>
      <p:sp>
        <p:nvSpPr>
          <p:cNvPr id="70660" name="Header Placeholder 3"/>
          <p:cNvSpPr>
            <a:spLocks noGrp="1"/>
          </p:cNvSpPr>
          <p:nvPr>
            <p:ph type="hdr" sz="quarter"/>
          </p:nvPr>
        </p:nvSpPr>
        <p:spPr/>
        <p:txBody>
          <a:bodyPr/>
          <a:lstStyle>
            <a:lvl1pPr defTabSz="958850" eaLnBrk="0" hangingPunct="0">
              <a:defRPr sz="4400">
                <a:solidFill>
                  <a:schemeClr val="bg1"/>
                </a:solidFill>
                <a:latin typeface="Times New Roman" pitchFamily="18" charset="0"/>
                <a:ea typeface="ＭＳ Ｐゴシック" pitchFamily="34" charset="-128"/>
              </a:defRPr>
            </a:lvl1pPr>
            <a:lvl2pPr marL="742950" indent="-285750" defTabSz="958850" eaLnBrk="0" hangingPunct="0">
              <a:defRPr sz="4400">
                <a:solidFill>
                  <a:schemeClr val="bg1"/>
                </a:solidFill>
                <a:latin typeface="Times New Roman" pitchFamily="18" charset="0"/>
                <a:ea typeface="ＭＳ Ｐゴシック" pitchFamily="34" charset="-128"/>
              </a:defRPr>
            </a:lvl2pPr>
            <a:lvl3pPr marL="1143000" indent="-228600" defTabSz="958850" eaLnBrk="0" hangingPunct="0">
              <a:defRPr sz="4400">
                <a:solidFill>
                  <a:schemeClr val="bg1"/>
                </a:solidFill>
                <a:latin typeface="Times New Roman" pitchFamily="18" charset="0"/>
                <a:ea typeface="ＭＳ Ｐゴシック" pitchFamily="34" charset="-128"/>
              </a:defRPr>
            </a:lvl3pPr>
            <a:lvl4pPr marL="1600200" indent="-228600" defTabSz="958850" eaLnBrk="0" hangingPunct="0">
              <a:defRPr sz="4400">
                <a:solidFill>
                  <a:schemeClr val="bg1"/>
                </a:solidFill>
                <a:latin typeface="Times New Roman" pitchFamily="18" charset="0"/>
                <a:ea typeface="ＭＳ Ｐゴシック" pitchFamily="34" charset="-128"/>
              </a:defRPr>
            </a:lvl4pPr>
            <a:lvl5pPr marL="2057400" indent="-228600" defTabSz="958850" eaLnBrk="0" hangingPunct="0">
              <a:defRPr sz="4400">
                <a:solidFill>
                  <a:schemeClr val="bg1"/>
                </a:solidFill>
                <a:latin typeface="Times New Roman" pitchFamily="18" charset="0"/>
                <a:ea typeface="ＭＳ Ｐゴシック" pitchFamily="34" charset="-128"/>
              </a:defRPr>
            </a:lvl5pPr>
            <a:lvl6pPr marL="25146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6pPr>
            <a:lvl7pPr marL="29718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7pPr>
            <a:lvl8pPr marL="34290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8pPr>
            <a:lvl9pPr marL="38862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9pPr>
          </a:lstStyle>
          <a:p>
            <a:pPr eaLnBrk="1" hangingPunct="1">
              <a:defRPr/>
            </a:pPr>
            <a:r>
              <a:rPr lang="en-US" sz="1300">
                <a:solidFill>
                  <a:schemeClr val="tx1"/>
                </a:solidFill>
                <a:latin typeface="Arial" charset="0"/>
              </a:rPr>
              <a:t>Fire Officer Leadership: Lessons learned after getting the badge</a:t>
            </a:r>
          </a:p>
        </p:txBody>
      </p:sp>
      <p:sp>
        <p:nvSpPr>
          <p:cNvPr id="70661" name="Date Placeholder 4"/>
          <p:cNvSpPr>
            <a:spLocks noGrp="1"/>
          </p:cNvSpPr>
          <p:nvPr>
            <p:ph type="dt" sz="quarter" idx="1"/>
          </p:nvPr>
        </p:nvSpPr>
        <p:spPr/>
        <p:txBody>
          <a:bodyPr/>
          <a:lstStyle>
            <a:lvl1pPr defTabSz="958850" eaLnBrk="0" hangingPunct="0">
              <a:defRPr sz="4400">
                <a:solidFill>
                  <a:schemeClr val="bg1"/>
                </a:solidFill>
                <a:latin typeface="Times New Roman" pitchFamily="18" charset="0"/>
                <a:ea typeface="ＭＳ Ｐゴシック" pitchFamily="34" charset="-128"/>
              </a:defRPr>
            </a:lvl1pPr>
            <a:lvl2pPr marL="742950" indent="-285750" defTabSz="958850" eaLnBrk="0" hangingPunct="0">
              <a:defRPr sz="4400">
                <a:solidFill>
                  <a:schemeClr val="bg1"/>
                </a:solidFill>
                <a:latin typeface="Times New Roman" pitchFamily="18" charset="0"/>
                <a:ea typeface="ＭＳ Ｐゴシック" pitchFamily="34" charset="-128"/>
              </a:defRPr>
            </a:lvl2pPr>
            <a:lvl3pPr marL="1143000" indent="-228600" defTabSz="958850" eaLnBrk="0" hangingPunct="0">
              <a:defRPr sz="4400">
                <a:solidFill>
                  <a:schemeClr val="bg1"/>
                </a:solidFill>
                <a:latin typeface="Times New Roman" pitchFamily="18" charset="0"/>
                <a:ea typeface="ＭＳ Ｐゴシック" pitchFamily="34" charset="-128"/>
              </a:defRPr>
            </a:lvl3pPr>
            <a:lvl4pPr marL="1600200" indent="-228600" defTabSz="958850" eaLnBrk="0" hangingPunct="0">
              <a:defRPr sz="4400">
                <a:solidFill>
                  <a:schemeClr val="bg1"/>
                </a:solidFill>
                <a:latin typeface="Times New Roman" pitchFamily="18" charset="0"/>
                <a:ea typeface="ＭＳ Ｐゴシック" pitchFamily="34" charset="-128"/>
              </a:defRPr>
            </a:lvl4pPr>
            <a:lvl5pPr marL="2057400" indent="-228600" defTabSz="958850" eaLnBrk="0" hangingPunct="0">
              <a:defRPr sz="4400">
                <a:solidFill>
                  <a:schemeClr val="bg1"/>
                </a:solidFill>
                <a:latin typeface="Times New Roman" pitchFamily="18" charset="0"/>
                <a:ea typeface="ＭＳ Ｐゴシック" pitchFamily="34" charset="-128"/>
              </a:defRPr>
            </a:lvl5pPr>
            <a:lvl6pPr marL="25146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6pPr>
            <a:lvl7pPr marL="29718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7pPr>
            <a:lvl8pPr marL="34290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8pPr>
            <a:lvl9pPr marL="38862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9pPr>
          </a:lstStyle>
          <a:p>
            <a:pPr eaLnBrk="1" hangingPunct="1">
              <a:defRPr/>
            </a:pPr>
            <a:fld id="{5B7EC95B-BB98-4887-862D-3BC0DE348985}" type="datetime1">
              <a:rPr lang="en-US" sz="1300" smtClean="0">
                <a:solidFill>
                  <a:schemeClr val="tx1"/>
                </a:solidFill>
                <a:latin typeface="Arial" charset="0"/>
              </a:rPr>
              <a:pPr eaLnBrk="1" hangingPunct="1">
                <a:defRPr/>
              </a:pPr>
              <a:t>3/31/24</a:t>
            </a:fld>
            <a:r>
              <a:rPr lang="en-US" sz="1300">
                <a:solidFill>
                  <a:schemeClr val="tx1"/>
                </a:solidFill>
                <a:latin typeface="Arial" charset="0"/>
              </a:rPr>
              <a:t>Steve Prziborowski</a:t>
            </a:r>
          </a:p>
        </p:txBody>
      </p:sp>
      <p:sp>
        <p:nvSpPr>
          <p:cNvPr id="70662" name="Footer Placeholder 5"/>
          <p:cNvSpPr>
            <a:spLocks noGrp="1"/>
          </p:cNvSpPr>
          <p:nvPr>
            <p:ph type="ftr" sz="quarter" idx="4"/>
          </p:nvPr>
        </p:nvSpPr>
        <p:spPr/>
        <p:txBody>
          <a:bodyPr/>
          <a:lstStyle>
            <a:lvl1pPr defTabSz="958850" eaLnBrk="0" hangingPunct="0">
              <a:defRPr sz="4400">
                <a:solidFill>
                  <a:schemeClr val="bg1"/>
                </a:solidFill>
                <a:latin typeface="Times New Roman" pitchFamily="18" charset="0"/>
                <a:ea typeface="ＭＳ Ｐゴシック" pitchFamily="34" charset="-128"/>
              </a:defRPr>
            </a:lvl1pPr>
            <a:lvl2pPr marL="742950" indent="-285750" defTabSz="958850" eaLnBrk="0" hangingPunct="0">
              <a:defRPr sz="4400">
                <a:solidFill>
                  <a:schemeClr val="bg1"/>
                </a:solidFill>
                <a:latin typeface="Times New Roman" pitchFamily="18" charset="0"/>
                <a:ea typeface="ＭＳ Ｐゴシック" pitchFamily="34" charset="-128"/>
              </a:defRPr>
            </a:lvl2pPr>
            <a:lvl3pPr marL="1143000" indent="-228600" defTabSz="958850" eaLnBrk="0" hangingPunct="0">
              <a:defRPr sz="4400">
                <a:solidFill>
                  <a:schemeClr val="bg1"/>
                </a:solidFill>
                <a:latin typeface="Times New Roman" pitchFamily="18" charset="0"/>
                <a:ea typeface="ＭＳ Ｐゴシック" pitchFamily="34" charset="-128"/>
              </a:defRPr>
            </a:lvl3pPr>
            <a:lvl4pPr marL="1600200" indent="-228600" defTabSz="958850" eaLnBrk="0" hangingPunct="0">
              <a:defRPr sz="4400">
                <a:solidFill>
                  <a:schemeClr val="bg1"/>
                </a:solidFill>
                <a:latin typeface="Times New Roman" pitchFamily="18" charset="0"/>
                <a:ea typeface="ＭＳ Ｐゴシック" pitchFamily="34" charset="-128"/>
              </a:defRPr>
            </a:lvl4pPr>
            <a:lvl5pPr marL="2057400" indent="-228600" defTabSz="958850" eaLnBrk="0" hangingPunct="0">
              <a:defRPr sz="4400">
                <a:solidFill>
                  <a:schemeClr val="bg1"/>
                </a:solidFill>
                <a:latin typeface="Times New Roman" pitchFamily="18" charset="0"/>
                <a:ea typeface="ＭＳ Ｐゴシック" pitchFamily="34" charset="-128"/>
              </a:defRPr>
            </a:lvl5pPr>
            <a:lvl6pPr marL="25146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6pPr>
            <a:lvl7pPr marL="29718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7pPr>
            <a:lvl8pPr marL="34290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8pPr>
            <a:lvl9pPr marL="38862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9pPr>
          </a:lstStyle>
          <a:p>
            <a:pPr eaLnBrk="1" hangingPunct="1">
              <a:defRPr/>
            </a:pPr>
            <a:endParaRPr lang="en-US" sz="1300">
              <a:solidFill>
                <a:schemeClr val="tx1"/>
              </a:solidFill>
              <a:latin typeface="Arial" charset="0"/>
            </a:endParaRPr>
          </a:p>
        </p:txBody>
      </p:sp>
      <p:sp>
        <p:nvSpPr>
          <p:cNvPr id="70663" name="Slide Number Placeholder 6"/>
          <p:cNvSpPr>
            <a:spLocks noGrp="1"/>
          </p:cNvSpPr>
          <p:nvPr>
            <p:ph type="sldNum" sz="quarter" idx="5"/>
          </p:nvPr>
        </p:nvSpPr>
        <p:spPr/>
        <p:txBody>
          <a:bodyPr/>
          <a:lstStyle>
            <a:lvl1pPr defTabSz="958850" eaLnBrk="0" hangingPunct="0">
              <a:defRPr sz="4400">
                <a:solidFill>
                  <a:schemeClr val="bg1"/>
                </a:solidFill>
                <a:latin typeface="Times New Roman" pitchFamily="18" charset="0"/>
                <a:ea typeface="ＭＳ Ｐゴシック" pitchFamily="34" charset="-128"/>
              </a:defRPr>
            </a:lvl1pPr>
            <a:lvl2pPr marL="742950" indent="-285750" defTabSz="958850" eaLnBrk="0" hangingPunct="0">
              <a:defRPr sz="4400">
                <a:solidFill>
                  <a:schemeClr val="bg1"/>
                </a:solidFill>
                <a:latin typeface="Times New Roman" pitchFamily="18" charset="0"/>
                <a:ea typeface="ＭＳ Ｐゴシック" pitchFamily="34" charset="-128"/>
              </a:defRPr>
            </a:lvl2pPr>
            <a:lvl3pPr marL="1143000" indent="-228600" defTabSz="958850" eaLnBrk="0" hangingPunct="0">
              <a:defRPr sz="4400">
                <a:solidFill>
                  <a:schemeClr val="bg1"/>
                </a:solidFill>
                <a:latin typeface="Times New Roman" pitchFamily="18" charset="0"/>
                <a:ea typeface="ＭＳ Ｐゴシック" pitchFamily="34" charset="-128"/>
              </a:defRPr>
            </a:lvl3pPr>
            <a:lvl4pPr marL="1600200" indent="-228600" defTabSz="958850" eaLnBrk="0" hangingPunct="0">
              <a:defRPr sz="4400">
                <a:solidFill>
                  <a:schemeClr val="bg1"/>
                </a:solidFill>
                <a:latin typeface="Times New Roman" pitchFamily="18" charset="0"/>
                <a:ea typeface="ＭＳ Ｐゴシック" pitchFamily="34" charset="-128"/>
              </a:defRPr>
            </a:lvl4pPr>
            <a:lvl5pPr marL="2057400" indent="-228600" defTabSz="958850" eaLnBrk="0" hangingPunct="0">
              <a:defRPr sz="4400">
                <a:solidFill>
                  <a:schemeClr val="bg1"/>
                </a:solidFill>
                <a:latin typeface="Times New Roman" pitchFamily="18" charset="0"/>
                <a:ea typeface="ＭＳ Ｐゴシック" pitchFamily="34" charset="-128"/>
              </a:defRPr>
            </a:lvl5pPr>
            <a:lvl6pPr marL="25146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6pPr>
            <a:lvl7pPr marL="29718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7pPr>
            <a:lvl8pPr marL="34290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8pPr>
            <a:lvl9pPr marL="3886200" indent="-228600" defTabSz="958850" eaLnBrk="0" fontAlgn="base" hangingPunct="0">
              <a:spcBef>
                <a:spcPct val="0"/>
              </a:spcBef>
              <a:spcAft>
                <a:spcPct val="0"/>
              </a:spcAft>
              <a:defRPr sz="4400">
                <a:solidFill>
                  <a:schemeClr val="bg1"/>
                </a:solidFill>
                <a:latin typeface="Times New Roman" pitchFamily="18" charset="0"/>
                <a:ea typeface="ＭＳ Ｐゴシック" pitchFamily="34" charset="-128"/>
              </a:defRPr>
            </a:lvl9pPr>
          </a:lstStyle>
          <a:p>
            <a:pPr eaLnBrk="1" hangingPunct="1">
              <a:defRPr/>
            </a:pPr>
            <a:fld id="{B1641F67-585A-48DE-84A3-A0A7E57CDB6A}" type="slidenum">
              <a:rPr lang="en-US" sz="1300" smtClean="0">
                <a:solidFill>
                  <a:schemeClr val="tx1"/>
                </a:solidFill>
                <a:latin typeface="Arial" charset="0"/>
              </a:rPr>
              <a:pPr eaLnBrk="1" hangingPunct="1">
                <a:defRPr/>
              </a:pPr>
              <a:t>104</a:t>
            </a:fld>
            <a:endParaRPr lang="en-US" sz="1300">
              <a:solidFill>
                <a:schemeClr val="tx1"/>
              </a:solidFill>
              <a:latin typeface="Arial" charset="0"/>
            </a:endParaRPr>
          </a:p>
        </p:txBody>
      </p:sp>
    </p:spTree>
    <p:extLst>
      <p:ext uri="{BB962C8B-B14F-4D97-AF65-F5344CB8AC3E}">
        <p14:creationId xmlns:p14="http://schemas.microsoft.com/office/powerpoint/2010/main" val="2196200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MS PGothic" charset="0"/>
            </a:endParaRPr>
          </a:p>
        </p:txBody>
      </p:sp>
      <p:sp>
        <p:nvSpPr>
          <p:cNvPr id="6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rgbClr val="000000"/>
                </a:solidFill>
                <a:latin typeface="TypoUpright BT" charset="0"/>
                <a:ea typeface="MS PGothic" charset="0"/>
                <a:cs typeface="MS PGothic" charset="0"/>
              </a:defRPr>
            </a:lvl1pPr>
            <a:lvl2pPr marL="742950" indent="-285750" eaLnBrk="0" hangingPunct="0">
              <a:defRPr sz="2400">
                <a:solidFill>
                  <a:srgbClr val="000000"/>
                </a:solidFill>
                <a:latin typeface="TypoUpright BT" charset="0"/>
                <a:ea typeface="MS PGothic" charset="0"/>
                <a:cs typeface="MS PGothic" charset="0"/>
              </a:defRPr>
            </a:lvl2pPr>
            <a:lvl3pPr marL="1143000" indent="-228600" eaLnBrk="0" hangingPunct="0">
              <a:defRPr sz="2400">
                <a:solidFill>
                  <a:srgbClr val="000000"/>
                </a:solidFill>
                <a:latin typeface="TypoUpright BT" charset="0"/>
                <a:ea typeface="MS PGothic" charset="0"/>
                <a:cs typeface="MS PGothic" charset="0"/>
              </a:defRPr>
            </a:lvl3pPr>
            <a:lvl4pPr marL="1600200" indent="-228600" eaLnBrk="0" hangingPunct="0">
              <a:defRPr sz="2400">
                <a:solidFill>
                  <a:srgbClr val="000000"/>
                </a:solidFill>
                <a:latin typeface="TypoUpright BT" charset="0"/>
                <a:ea typeface="MS PGothic" charset="0"/>
                <a:cs typeface="MS PGothic" charset="0"/>
              </a:defRPr>
            </a:lvl4pPr>
            <a:lvl5pPr marL="2057400" indent="-228600" eaLnBrk="0" hangingPunct="0">
              <a:defRPr sz="2400">
                <a:solidFill>
                  <a:srgbClr val="000000"/>
                </a:solidFill>
                <a:latin typeface="TypoUpright BT" charset="0"/>
                <a:ea typeface="MS PGothic" charset="0"/>
                <a:cs typeface="MS PGothic" charset="0"/>
              </a:defRPr>
            </a:lvl5pPr>
            <a:lvl6pPr marL="25146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6pPr>
            <a:lvl7pPr marL="29718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7pPr>
            <a:lvl8pPr marL="34290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8pPr>
            <a:lvl9pPr marL="38862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9pPr>
          </a:lstStyle>
          <a:p>
            <a:fld id="{C9F5E2B9-2DBE-F64E-A4BE-E75C3DCA5FD1}" type="slidenum">
              <a:rPr lang="en-US" sz="1300">
                <a:solidFill>
                  <a:schemeClr val="tx1"/>
                </a:solidFill>
                <a:latin typeface="Times New Roman" charset="0"/>
              </a:rPr>
              <a:pPr/>
              <a:t>9</a:t>
            </a:fld>
            <a:endParaRPr lang="en-US" sz="1300">
              <a:solidFill>
                <a:schemeClr val="tx1"/>
              </a:solidFill>
              <a:latin typeface="Times New Roman" charset="0"/>
            </a:endParaRPr>
          </a:p>
        </p:txBody>
      </p:sp>
    </p:spTree>
    <p:extLst>
      <p:ext uri="{BB962C8B-B14F-4D97-AF65-F5344CB8AC3E}">
        <p14:creationId xmlns:p14="http://schemas.microsoft.com/office/powerpoint/2010/main" val="191358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MS PGothic" charset="0"/>
            </a:endParaRPr>
          </a:p>
        </p:txBody>
      </p:sp>
      <p:sp>
        <p:nvSpPr>
          <p:cNvPr id="6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ypoUpright BT" charset="0"/>
                <a:ea typeface="MS PGothic" charset="0"/>
                <a:cs typeface="MS PGothic" charset="0"/>
              </a:defRPr>
            </a:lvl1pPr>
            <a:lvl2pPr marL="742950" indent="-285750" eaLnBrk="0" hangingPunct="0">
              <a:defRPr sz="2400">
                <a:solidFill>
                  <a:srgbClr val="000000"/>
                </a:solidFill>
                <a:latin typeface="TypoUpright BT" charset="0"/>
                <a:ea typeface="MS PGothic" charset="0"/>
                <a:cs typeface="MS PGothic" charset="0"/>
              </a:defRPr>
            </a:lvl2pPr>
            <a:lvl3pPr marL="1143000" indent="-228600" eaLnBrk="0" hangingPunct="0">
              <a:defRPr sz="2400">
                <a:solidFill>
                  <a:srgbClr val="000000"/>
                </a:solidFill>
                <a:latin typeface="TypoUpright BT" charset="0"/>
                <a:ea typeface="MS PGothic" charset="0"/>
                <a:cs typeface="MS PGothic" charset="0"/>
              </a:defRPr>
            </a:lvl3pPr>
            <a:lvl4pPr marL="1600200" indent="-228600" eaLnBrk="0" hangingPunct="0">
              <a:defRPr sz="2400">
                <a:solidFill>
                  <a:srgbClr val="000000"/>
                </a:solidFill>
                <a:latin typeface="TypoUpright BT" charset="0"/>
                <a:ea typeface="MS PGothic" charset="0"/>
                <a:cs typeface="MS PGothic" charset="0"/>
              </a:defRPr>
            </a:lvl4pPr>
            <a:lvl5pPr marL="2057400" indent="-228600" eaLnBrk="0" hangingPunct="0">
              <a:defRPr sz="2400">
                <a:solidFill>
                  <a:srgbClr val="000000"/>
                </a:solidFill>
                <a:latin typeface="TypoUpright BT" charset="0"/>
                <a:ea typeface="MS PGothic" charset="0"/>
                <a:cs typeface="MS PGothic" charset="0"/>
              </a:defRPr>
            </a:lvl5pPr>
            <a:lvl6pPr marL="25146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6pPr>
            <a:lvl7pPr marL="29718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7pPr>
            <a:lvl8pPr marL="34290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8pPr>
            <a:lvl9pPr marL="38862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9pPr>
          </a:lstStyle>
          <a:p>
            <a:fld id="{C9F5E2B9-2DBE-F64E-A4BE-E75C3DCA5FD1}" type="slidenum">
              <a:rPr lang="en-US" sz="1300">
                <a:solidFill>
                  <a:schemeClr val="tx1"/>
                </a:solidFill>
                <a:latin typeface="Times New Roman" charset="0"/>
              </a:rPr>
              <a:pPr/>
              <a:t>24</a:t>
            </a:fld>
            <a:endParaRPr lang="en-US" sz="1300">
              <a:solidFill>
                <a:schemeClr val="tx1"/>
              </a:solidFill>
              <a:latin typeface="Times New Roman" charset="0"/>
            </a:endParaRPr>
          </a:p>
        </p:txBody>
      </p:sp>
    </p:spTree>
    <p:extLst>
      <p:ext uri="{BB962C8B-B14F-4D97-AF65-F5344CB8AC3E}">
        <p14:creationId xmlns:p14="http://schemas.microsoft.com/office/powerpoint/2010/main" val="2332812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cs typeface="MS PGothic" charset="0"/>
            </a:endParaRPr>
          </a:p>
        </p:txBody>
      </p:sp>
      <p:sp>
        <p:nvSpPr>
          <p:cNvPr id="11267" name="Slide Number Placeholder 3"/>
          <p:cNvSpPr>
            <a:spLocks noGrp="1"/>
          </p:cNvSpPr>
          <p:nvPr>
            <p:ph type="sldNum" sz="quarter" idx="5"/>
          </p:nvPr>
        </p:nvSpPr>
        <p:spPr>
          <a:noFill/>
        </p:spPr>
        <p:txBody>
          <a:bodyPr/>
          <a:lstStyle>
            <a:lvl1pPr defTabSz="957358">
              <a:defRPr sz="4600">
                <a:solidFill>
                  <a:schemeClr val="bg1"/>
                </a:solidFill>
                <a:latin typeface="Times New Roman" charset="0"/>
                <a:ea typeface="ＭＳ Ｐゴシック" charset="0"/>
                <a:cs typeface="ＭＳ Ｐゴシック" charset="0"/>
              </a:defRPr>
            </a:lvl1pPr>
            <a:lvl2pPr marL="779206" indent="-299695" defTabSz="957358">
              <a:defRPr sz="4600">
                <a:solidFill>
                  <a:schemeClr val="bg1"/>
                </a:solidFill>
                <a:latin typeface="Times New Roman" charset="0"/>
                <a:ea typeface="ＭＳ Ｐゴシック" charset="0"/>
              </a:defRPr>
            </a:lvl2pPr>
            <a:lvl3pPr marL="1198778" indent="-239756" defTabSz="957358">
              <a:defRPr sz="4600">
                <a:solidFill>
                  <a:schemeClr val="bg1"/>
                </a:solidFill>
                <a:latin typeface="Times New Roman" charset="0"/>
                <a:ea typeface="ＭＳ Ｐゴシック" charset="0"/>
              </a:defRPr>
            </a:lvl3pPr>
            <a:lvl4pPr marL="1678290" indent="-239756" defTabSz="957358">
              <a:defRPr sz="4600">
                <a:solidFill>
                  <a:schemeClr val="bg1"/>
                </a:solidFill>
                <a:latin typeface="Times New Roman" charset="0"/>
                <a:ea typeface="ＭＳ Ｐゴシック" charset="0"/>
              </a:defRPr>
            </a:lvl4pPr>
            <a:lvl5pPr marL="2157801" indent="-239756" defTabSz="957358">
              <a:defRPr sz="4600">
                <a:solidFill>
                  <a:schemeClr val="bg1"/>
                </a:solidFill>
                <a:latin typeface="Times New Roman" charset="0"/>
                <a:ea typeface="ＭＳ Ｐゴシック" charset="0"/>
              </a:defRPr>
            </a:lvl5pPr>
            <a:lvl6pPr marL="2637312"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6pPr>
            <a:lvl7pPr marL="3116824"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7pPr>
            <a:lvl8pPr marL="3596335"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8pPr>
            <a:lvl9pPr marL="4075847"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9pPr>
          </a:lstStyle>
          <a:p>
            <a:pPr eaLnBrk="0" hangingPunct="0"/>
            <a:fld id="{25C61D48-053F-7241-A58E-2AABF2D126F4}" type="slidenum">
              <a:rPr lang="en-US" sz="1300">
                <a:solidFill>
                  <a:schemeClr val="tx1"/>
                </a:solidFill>
                <a:ea typeface="MS PGothic" charset="0"/>
                <a:cs typeface="MS PGothic" charset="0"/>
              </a:rPr>
              <a:pPr eaLnBrk="0" hangingPunct="0"/>
              <a:t>29</a:t>
            </a:fld>
            <a:endParaRPr lang="en-US" sz="1300">
              <a:solidFill>
                <a:schemeClr val="tx1"/>
              </a:solidFill>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cs typeface="MS PGothic" charset="0"/>
            </a:endParaRPr>
          </a:p>
        </p:txBody>
      </p:sp>
      <p:sp>
        <p:nvSpPr>
          <p:cNvPr id="11267" name="Slide Number Placeholder 3"/>
          <p:cNvSpPr>
            <a:spLocks noGrp="1"/>
          </p:cNvSpPr>
          <p:nvPr>
            <p:ph type="sldNum" sz="quarter" idx="5"/>
          </p:nvPr>
        </p:nvSpPr>
        <p:spPr>
          <a:noFill/>
        </p:spPr>
        <p:txBody>
          <a:bodyPr/>
          <a:lstStyle>
            <a:lvl1pPr defTabSz="957358">
              <a:defRPr sz="4600">
                <a:solidFill>
                  <a:schemeClr val="bg1"/>
                </a:solidFill>
                <a:latin typeface="Times New Roman" charset="0"/>
                <a:ea typeface="ＭＳ Ｐゴシック" charset="0"/>
                <a:cs typeface="ＭＳ Ｐゴシック" charset="0"/>
              </a:defRPr>
            </a:lvl1pPr>
            <a:lvl2pPr marL="779206" indent="-299695" defTabSz="957358">
              <a:defRPr sz="4600">
                <a:solidFill>
                  <a:schemeClr val="bg1"/>
                </a:solidFill>
                <a:latin typeface="Times New Roman" charset="0"/>
                <a:ea typeface="ＭＳ Ｐゴシック" charset="0"/>
              </a:defRPr>
            </a:lvl2pPr>
            <a:lvl3pPr marL="1198778" indent="-239756" defTabSz="957358">
              <a:defRPr sz="4600">
                <a:solidFill>
                  <a:schemeClr val="bg1"/>
                </a:solidFill>
                <a:latin typeface="Times New Roman" charset="0"/>
                <a:ea typeface="ＭＳ Ｐゴシック" charset="0"/>
              </a:defRPr>
            </a:lvl3pPr>
            <a:lvl4pPr marL="1678290" indent="-239756" defTabSz="957358">
              <a:defRPr sz="4600">
                <a:solidFill>
                  <a:schemeClr val="bg1"/>
                </a:solidFill>
                <a:latin typeface="Times New Roman" charset="0"/>
                <a:ea typeface="ＭＳ Ｐゴシック" charset="0"/>
              </a:defRPr>
            </a:lvl4pPr>
            <a:lvl5pPr marL="2157801" indent="-239756" defTabSz="957358">
              <a:defRPr sz="4600">
                <a:solidFill>
                  <a:schemeClr val="bg1"/>
                </a:solidFill>
                <a:latin typeface="Times New Roman" charset="0"/>
                <a:ea typeface="ＭＳ Ｐゴシック" charset="0"/>
              </a:defRPr>
            </a:lvl5pPr>
            <a:lvl6pPr marL="2637312"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6pPr>
            <a:lvl7pPr marL="3116824"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7pPr>
            <a:lvl8pPr marL="3596335"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8pPr>
            <a:lvl9pPr marL="4075847" indent="-239756" algn="r" defTabSz="957358" eaLnBrk="0" fontAlgn="base" hangingPunct="0">
              <a:spcBef>
                <a:spcPct val="0"/>
              </a:spcBef>
              <a:spcAft>
                <a:spcPct val="0"/>
              </a:spcAft>
              <a:defRPr sz="4600">
                <a:solidFill>
                  <a:schemeClr val="bg1"/>
                </a:solidFill>
                <a:latin typeface="Times New Roman" charset="0"/>
                <a:ea typeface="ＭＳ Ｐゴシック" charset="0"/>
              </a:defRPr>
            </a:lvl9pPr>
          </a:lstStyle>
          <a:p>
            <a:pPr eaLnBrk="0" hangingPunct="0"/>
            <a:fld id="{25C61D48-053F-7241-A58E-2AABF2D126F4}" type="slidenum">
              <a:rPr lang="en-US" sz="1300">
                <a:solidFill>
                  <a:schemeClr val="tx1"/>
                </a:solidFill>
                <a:ea typeface="MS PGothic" charset="0"/>
                <a:cs typeface="MS PGothic" charset="0"/>
              </a:rPr>
              <a:pPr eaLnBrk="0" hangingPunct="0"/>
              <a:t>30</a:t>
            </a:fld>
            <a:endParaRPr lang="en-US" sz="1300">
              <a:solidFill>
                <a:schemeClr val="tx1"/>
              </a:solidFill>
              <a:ea typeface="MS PGothic" charset="0"/>
              <a:cs typeface="MS PGothic" charset="0"/>
            </a:endParaRPr>
          </a:p>
        </p:txBody>
      </p:sp>
    </p:spTree>
    <p:extLst>
      <p:ext uri="{BB962C8B-B14F-4D97-AF65-F5344CB8AC3E}">
        <p14:creationId xmlns:p14="http://schemas.microsoft.com/office/powerpoint/2010/main" val="777125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ln/>
        </p:spPr>
      </p:sp>
      <p:sp>
        <p:nvSpPr>
          <p:cNvPr id="6146"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MS PGothic" charset="0"/>
            </a:endParaRPr>
          </a:p>
        </p:txBody>
      </p:sp>
      <p:sp>
        <p:nvSpPr>
          <p:cNvPr id="61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TypoUpright BT" charset="0"/>
                <a:ea typeface="MS PGothic" charset="0"/>
                <a:cs typeface="MS PGothic" charset="0"/>
              </a:defRPr>
            </a:lvl1pPr>
            <a:lvl2pPr marL="742950" indent="-285750" eaLnBrk="0" hangingPunct="0">
              <a:defRPr sz="2400">
                <a:solidFill>
                  <a:srgbClr val="000000"/>
                </a:solidFill>
                <a:latin typeface="TypoUpright BT" charset="0"/>
                <a:ea typeface="MS PGothic" charset="0"/>
                <a:cs typeface="MS PGothic" charset="0"/>
              </a:defRPr>
            </a:lvl2pPr>
            <a:lvl3pPr marL="1143000" indent="-228600" eaLnBrk="0" hangingPunct="0">
              <a:defRPr sz="2400">
                <a:solidFill>
                  <a:srgbClr val="000000"/>
                </a:solidFill>
                <a:latin typeface="TypoUpright BT" charset="0"/>
                <a:ea typeface="MS PGothic" charset="0"/>
                <a:cs typeface="MS PGothic" charset="0"/>
              </a:defRPr>
            </a:lvl3pPr>
            <a:lvl4pPr marL="1600200" indent="-228600" eaLnBrk="0" hangingPunct="0">
              <a:defRPr sz="2400">
                <a:solidFill>
                  <a:srgbClr val="000000"/>
                </a:solidFill>
                <a:latin typeface="TypoUpright BT" charset="0"/>
                <a:ea typeface="MS PGothic" charset="0"/>
                <a:cs typeface="MS PGothic" charset="0"/>
              </a:defRPr>
            </a:lvl4pPr>
            <a:lvl5pPr marL="2057400" indent="-228600" eaLnBrk="0" hangingPunct="0">
              <a:defRPr sz="2400">
                <a:solidFill>
                  <a:srgbClr val="000000"/>
                </a:solidFill>
                <a:latin typeface="TypoUpright BT" charset="0"/>
                <a:ea typeface="MS PGothic" charset="0"/>
                <a:cs typeface="MS PGothic" charset="0"/>
              </a:defRPr>
            </a:lvl5pPr>
            <a:lvl6pPr marL="25146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6pPr>
            <a:lvl7pPr marL="29718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7pPr>
            <a:lvl8pPr marL="34290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8pPr>
            <a:lvl9pPr marL="3886200" indent="-228600" eaLnBrk="0" fontAlgn="base" hangingPunct="0">
              <a:spcBef>
                <a:spcPct val="0"/>
              </a:spcBef>
              <a:spcAft>
                <a:spcPct val="0"/>
              </a:spcAft>
              <a:defRPr sz="2400">
                <a:solidFill>
                  <a:srgbClr val="000000"/>
                </a:solidFill>
                <a:latin typeface="TypoUpright BT" charset="0"/>
                <a:ea typeface="MS PGothic" charset="0"/>
                <a:cs typeface="MS PGothic" charset="0"/>
              </a:defRPr>
            </a:lvl9pPr>
          </a:lstStyle>
          <a:p>
            <a:fld id="{C9F5E2B9-2DBE-F64E-A4BE-E75C3DCA5FD1}" type="slidenum">
              <a:rPr lang="en-US" sz="1300">
                <a:solidFill>
                  <a:schemeClr val="tx1"/>
                </a:solidFill>
                <a:latin typeface="Times New Roman" charset="0"/>
              </a:rPr>
              <a:pPr/>
              <a:t>31</a:t>
            </a:fld>
            <a:endParaRPr lang="en-US" sz="1300">
              <a:solidFill>
                <a:schemeClr val="tx1"/>
              </a:solidFill>
              <a:latin typeface="Times New Roman" charset="0"/>
            </a:endParaRPr>
          </a:p>
        </p:txBody>
      </p:sp>
    </p:spTree>
    <p:extLst>
      <p:ext uri="{BB962C8B-B14F-4D97-AF65-F5344CB8AC3E}">
        <p14:creationId xmlns:p14="http://schemas.microsoft.com/office/powerpoint/2010/main" val="3878043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101 Drills for the Company Officer</a:t>
            </a:r>
          </a:p>
        </p:txBody>
      </p:sp>
      <p:sp>
        <p:nvSpPr>
          <p:cNvPr id="80899" name="Rectangle 6"/>
          <p:cNvSpPr>
            <a:spLocks noGrp="1" noChangeArrowheads="1"/>
          </p:cNvSpPr>
          <p:nvPr>
            <p:ph type="ftr"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FDIC - April 2010</a:t>
            </a:r>
          </a:p>
        </p:txBody>
      </p:sp>
      <p:sp>
        <p:nvSpPr>
          <p:cNvPr id="8090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fld id="{8BD70265-3E74-6B47-8D0D-2A7A83A68019}" type="slidenum">
              <a:rPr lang="en-US" smtClean="0"/>
              <a:pPr>
                <a:defRPr/>
              </a:pPr>
              <a:t>87</a:t>
            </a:fld>
            <a:endParaRPr lang="en-US"/>
          </a:p>
        </p:txBody>
      </p:sp>
      <p:sp>
        <p:nvSpPr>
          <p:cNvPr id="80901" name="Rectangle 2"/>
          <p:cNvSpPr>
            <a:spLocks noGrp="1" noRot="1" noChangeAspect="1" noChangeArrowheads="1" noTextEdit="1"/>
          </p:cNvSpPr>
          <p:nvPr>
            <p:ph type="sldImg"/>
          </p:nvPr>
        </p:nvSpPr>
        <p:spPr>
          <a:ln/>
        </p:spPr>
      </p:sp>
      <p:sp>
        <p:nvSpPr>
          <p:cNvPr id="80902"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Calibri"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101 Drills for the Company Officer</a:t>
            </a:r>
          </a:p>
        </p:txBody>
      </p:sp>
      <p:sp>
        <p:nvSpPr>
          <p:cNvPr id="81923" name="Rectangle 6"/>
          <p:cNvSpPr>
            <a:spLocks noGrp="1" noChangeArrowheads="1"/>
          </p:cNvSpPr>
          <p:nvPr>
            <p:ph type="ftr"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FDIC - April 2010</a:t>
            </a:r>
          </a:p>
        </p:txBody>
      </p:sp>
      <p:sp>
        <p:nvSpPr>
          <p:cNvPr id="8192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fld id="{763A0834-6088-4B41-A148-B8786D2548EB}" type="slidenum">
              <a:rPr lang="en-US" smtClean="0"/>
              <a:pPr>
                <a:defRPr/>
              </a:pPr>
              <a:t>88</a:t>
            </a:fld>
            <a:endParaRPr lang="en-US"/>
          </a:p>
        </p:txBody>
      </p:sp>
      <p:sp>
        <p:nvSpPr>
          <p:cNvPr id="81925" name="Rectangle 2"/>
          <p:cNvSpPr>
            <a:spLocks noGrp="1" noRot="1" noChangeAspect="1" noChangeArrowheads="1" noTextEdit="1"/>
          </p:cNvSpPr>
          <p:nvPr>
            <p:ph type="sldImg"/>
          </p:nvPr>
        </p:nvSpPr>
        <p:spPr>
          <a:ln/>
        </p:spPr>
      </p:sp>
      <p:sp>
        <p:nvSpPr>
          <p:cNvPr id="81926"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Calibri"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101 Drills for the Company Officer</a:t>
            </a:r>
          </a:p>
        </p:txBody>
      </p:sp>
      <p:sp>
        <p:nvSpPr>
          <p:cNvPr id="74755" name="Rectangle 6"/>
          <p:cNvSpPr>
            <a:spLocks noGrp="1" noChangeArrowheads="1"/>
          </p:cNvSpPr>
          <p:nvPr>
            <p:ph type="ftr"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r>
              <a:rPr lang="en-US"/>
              <a:t>FDIC - April 2010</a:t>
            </a:r>
          </a:p>
        </p:txBody>
      </p:sp>
      <p:sp>
        <p:nvSpPr>
          <p:cNvPr id="7475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5200" eaLnBrk="0" hangingPunct="0">
              <a:defRPr>
                <a:solidFill>
                  <a:schemeClr val="tx1"/>
                </a:solidFill>
                <a:latin typeface="Arial" charset="0"/>
                <a:ea typeface="MS PGothic" charset="0"/>
                <a:cs typeface="MS PGothic" charset="0"/>
              </a:defRPr>
            </a:lvl1pPr>
            <a:lvl2pPr marL="742950" indent="-285750" defTabSz="965200" eaLnBrk="0" hangingPunct="0">
              <a:defRPr>
                <a:solidFill>
                  <a:schemeClr val="tx1"/>
                </a:solidFill>
                <a:latin typeface="Arial" charset="0"/>
                <a:ea typeface="MS PGothic" charset="0"/>
                <a:cs typeface="MS PGothic" charset="0"/>
              </a:defRPr>
            </a:lvl2pPr>
            <a:lvl3pPr marL="1143000" indent="-228600" defTabSz="965200" eaLnBrk="0" hangingPunct="0">
              <a:defRPr>
                <a:solidFill>
                  <a:schemeClr val="tx1"/>
                </a:solidFill>
                <a:latin typeface="Arial" charset="0"/>
                <a:ea typeface="MS PGothic" charset="0"/>
                <a:cs typeface="MS PGothic" charset="0"/>
              </a:defRPr>
            </a:lvl3pPr>
            <a:lvl4pPr marL="1600200" indent="-228600" defTabSz="965200" eaLnBrk="0" hangingPunct="0">
              <a:defRPr>
                <a:solidFill>
                  <a:schemeClr val="tx1"/>
                </a:solidFill>
                <a:latin typeface="Arial" charset="0"/>
                <a:ea typeface="MS PGothic" charset="0"/>
                <a:cs typeface="MS PGothic" charset="0"/>
              </a:defRPr>
            </a:lvl4pPr>
            <a:lvl5pPr marL="2057400" indent="-228600" defTabSz="965200" eaLnBrk="0" hangingPunct="0">
              <a:defRPr>
                <a:solidFill>
                  <a:schemeClr val="tx1"/>
                </a:solidFill>
                <a:latin typeface="Arial" charset="0"/>
                <a:ea typeface="MS PGothic" charset="0"/>
                <a:cs typeface="MS PGothic" charset="0"/>
              </a:defRPr>
            </a:lvl5pPr>
            <a:lvl6pPr marL="2514600" indent="-228600" defTabSz="9652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52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52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5200" eaLnBrk="0" fontAlgn="base" hangingPunct="0">
              <a:spcBef>
                <a:spcPct val="0"/>
              </a:spcBef>
              <a:spcAft>
                <a:spcPct val="0"/>
              </a:spcAft>
              <a:defRPr>
                <a:solidFill>
                  <a:schemeClr val="tx1"/>
                </a:solidFill>
                <a:latin typeface="Arial" charset="0"/>
                <a:ea typeface="MS PGothic" charset="0"/>
                <a:cs typeface="MS PGothic" charset="0"/>
              </a:defRPr>
            </a:lvl9pPr>
          </a:lstStyle>
          <a:p>
            <a:pPr>
              <a:defRPr/>
            </a:pPr>
            <a:fld id="{C006A574-2733-9A40-84CF-488BB9939D83}" type="slidenum">
              <a:rPr lang="en-US" smtClean="0"/>
              <a:pPr>
                <a:defRPr/>
              </a:pPr>
              <a:t>91</a:t>
            </a:fld>
            <a:endParaRPr lang="en-US"/>
          </a:p>
        </p:txBody>
      </p:sp>
      <p:sp>
        <p:nvSpPr>
          <p:cNvPr id="74757" name="Rectangle 2"/>
          <p:cNvSpPr>
            <a:spLocks noGrp="1" noRot="1" noChangeAspect="1" noChangeArrowheads="1" noTextEdit="1"/>
          </p:cNvSpPr>
          <p:nvPr>
            <p:ph type="sldImg"/>
          </p:nvPr>
        </p:nvSpPr>
        <p:spPr>
          <a:ln/>
        </p:spPr>
      </p:sp>
      <p:sp>
        <p:nvSpPr>
          <p:cNvPr id="74758"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latin typeface="Calibri"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firefight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Rectangle 3"/>
          <p:cNvSpPr>
            <a:spLocks noGrp="1" noChangeArrowheads="1"/>
          </p:cNvSpPr>
          <p:nvPr>
            <p:ph type="ctrTitle"/>
          </p:nvPr>
        </p:nvSpPr>
        <p:spPr>
          <a:xfrm>
            <a:off x="1143000" y="1905000"/>
            <a:ext cx="7772400" cy="1219200"/>
          </a:xfrm>
          <a:effectLst>
            <a:outerShdw dist="35921" dir="2700000" algn="ctr" rotWithShape="0">
              <a:schemeClr val="bg2">
                <a:alpha val="50000"/>
              </a:schemeClr>
            </a:outerShdw>
          </a:effectLst>
        </p:spPr>
        <p:txBody>
          <a:bodyPr/>
          <a:lstStyle>
            <a:lvl1pPr algn="r">
              <a:defRPr sz="4800"/>
            </a:lvl1pPr>
          </a:lstStyle>
          <a:p>
            <a:r>
              <a:rPr lang="en-US"/>
              <a:t>Click to edit Master title style</a:t>
            </a:r>
          </a:p>
        </p:txBody>
      </p:sp>
      <p:sp>
        <p:nvSpPr>
          <p:cNvPr id="226308" name="Rectangle 4"/>
          <p:cNvSpPr>
            <a:spLocks noGrp="1" noChangeArrowheads="1"/>
          </p:cNvSpPr>
          <p:nvPr>
            <p:ph type="subTitle" idx="1"/>
          </p:nvPr>
        </p:nvSpPr>
        <p:spPr>
          <a:xfrm>
            <a:off x="2514600" y="3276600"/>
            <a:ext cx="6400800" cy="533400"/>
          </a:xfrm>
          <a:effectLst>
            <a:outerShdw dist="35921" dir="2700000" algn="ctr" rotWithShape="0">
              <a:schemeClr val="bg2"/>
            </a:outerShdw>
          </a:effectLst>
        </p:spPr>
        <p:txBody>
          <a:bodyPr/>
          <a:lstStyle>
            <a:lvl1pPr marL="0" indent="0" algn="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91978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9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1524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524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409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63F567CA-1202-F122-D10B-170565B6BF4D}"/>
              </a:ext>
            </a:extLst>
          </p:cNvPr>
          <p:cNvSpPr txBox="1"/>
          <p:nvPr userDrawn="1"/>
        </p:nvSpPr>
        <p:spPr>
          <a:xfrm>
            <a:off x="2286000" y="6045200"/>
            <a:ext cx="4572000" cy="523220"/>
          </a:xfrm>
          <a:prstGeom prst="rect">
            <a:avLst/>
          </a:prstGeom>
          <a:noFill/>
        </p:spPr>
        <p:txBody>
          <a:bodyPr wrap="square">
            <a:spAutoFit/>
          </a:bodyPr>
          <a:lstStyle/>
          <a:p>
            <a:pPr algn="ctr"/>
            <a:r>
              <a:rPr lang="en-US" sz="2800" b="1" dirty="0">
                <a:solidFill>
                  <a:schemeClr val="bg1"/>
                </a:solidFill>
              </a:rPr>
              <a:t>www.code3firetraining.com</a:t>
            </a:r>
          </a:p>
        </p:txBody>
      </p:sp>
    </p:spTree>
    <p:extLst>
      <p:ext uri="{BB962C8B-B14F-4D97-AF65-F5344CB8AC3E}">
        <p14:creationId xmlns:p14="http://schemas.microsoft.com/office/powerpoint/2010/main" val="236355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583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52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26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7878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667664-45AD-F7E8-8BC3-2F7EE42B1A61}"/>
              </a:ext>
            </a:extLst>
          </p:cNvPr>
          <p:cNvSpPr txBox="1"/>
          <p:nvPr userDrawn="1"/>
        </p:nvSpPr>
        <p:spPr>
          <a:xfrm>
            <a:off x="2133600" y="6019800"/>
            <a:ext cx="5105400" cy="523220"/>
          </a:xfrm>
          <a:prstGeom prst="rect">
            <a:avLst/>
          </a:prstGeom>
          <a:noFill/>
        </p:spPr>
        <p:txBody>
          <a:bodyPr wrap="square">
            <a:spAutoFit/>
          </a:bodyPr>
          <a:lstStyle/>
          <a:p>
            <a:pPr algn="ctr"/>
            <a:r>
              <a:rPr lang="en-US" sz="2800" b="1" dirty="0">
                <a:solidFill>
                  <a:schemeClr val="bg1"/>
                </a:solidFill>
              </a:rPr>
              <a:t>www.code3firetraining.com</a:t>
            </a:r>
          </a:p>
        </p:txBody>
      </p:sp>
    </p:spTree>
    <p:extLst>
      <p:ext uri="{BB962C8B-B14F-4D97-AF65-F5344CB8AC3E}">
        <p14:creationId xmlns:p14="http://schemas.microsoft.com/office/powerpoint/2010/main" val="2130908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9480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8078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refighting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38200" y="152400"/>
            <a:ext cx="7772400" cy="1143000"/>
          </a:xfrm>
          <a:prstGeom prst="rect">
            <a:avLst/>
          </a:prstGeom>
          <a:noFill/>
          <a:ln>
            <a:noFill/>
          </a:ln>
          <a:effectLst>
            <a:outerShdw blurRad="63500" dist="38099" dir="2700000" algn="ctr" rotWithShape="0">
              <a:schemeClr val="bg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838200" y="1524000"/>
            <a:ext cx="7772400" cy="4495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62"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a:solidFill>
            <a:schemeClr val="bg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bg1"/>
          </a:solidFill>
          <a:latin typeface="Times New Roman" pitchFamily="1" charset="0"/>
          <a:ea typeface="MS PGothic" pitchFamily="34" charset="-128"/>
          <a:cs typeface="MS PGothic" charset="0"/>
        </a:defRPr>
      </a:lvl2pPr>
      <a:lvl3pPr algn="ctr" rtl="0" eaLnBrk="0" fontAlgn="base" hangingPunct="0">
        <a:spcBef>
          <a:spcPct val="0"/>
        </a:spcBef>
        <a:spcAft>
          <a:spcPct val="0"/>
        </a:spcAft>
        <a:defRPr sz="4400">
          <a:solidFill>
            <a:schemeClr val="bg1"/>
          </a:solidFill>
          <a:latin typeface="Times New Roman" pitchFamily="1" charset="0"/>
          <a:ea typeface="MS PGothic" pitchFamily="34" charset="-128"/>
          <a:cs typeface="MS PGothic" charset="0"/>
        </a:defRPr>
      </a:lvl3pPr>
      <a:lvl4pPr algn="ctr" rtl="0" eaLnBrk="0" fontAlgn="base" hangingPunct="0">
        <a:spcBef>
          <a:spcPct val="0"/>
        </a:spcBef>
        <a:spcAft>
          <a:spcPct val="0"/>
        </a:spcAft>
        <a:defRPr sz="4400">
          <a:solidFill>
            <a:schemeClr val="bg1"/>
          </a:solidFill>
          <a:latin typeface="Times New Roman" pitchFamily="1" charset="0"/>
          <a:ea typeface="MS PGothic" pitchFamily="34" charset="-128"/>
          <a:cs typeface="MS PGothic" charset="0"/>
        </a:defRPr>
      </a:lvl4pPr>
      <a:lvl5pPr algn="ctr" rtl="0" eaLnBrk="0" fontAlgn="base" hangingPunct="0">
        <a:spcBef>
          <a:spcPct val="0"/>
        </a:spcBef>
        <a:spcAft>
          <a:spcPct val="0"/>
        </a:spcAft>
        <a:defRPr sz="4400">
          <a:solidFill>
            <a:schemeClr val="bg1"/>
          </a:solidFill>
          <a:latin typeface="Times New Roman" pitchFamily="1" charset="0"/>
          <a:ea typeface="MS PGothic" pitchFamily="34" charset="-128"/>
          <a:cs typeface="MS PGothic" charset="0"/>
        </a:defRPr>
      </a:lvl5pPr>
      <a:lvl6pPr marL="457200" algn="ctr" rtl="0" eaLnBrk="1" fontAlgn="base" hangingPunct="1">
        <a:spcBef>
          <a:spcPct val="0"/>
        </a:spcBef>
        <a:spcAft>
          <a:spcPct val="0"/>
        </a:spcAft>
        <a:defRPr sz="4400">
          <a:solidFill>
            <a:schemeClr val="bg1"/>
          </a:solidFill>
          <a:latin typeface="Times New Roman" pitchFamily="1" charset="0"/>
        </a:defRPr>
      </a:lvl6pPr>
      <a:lvl7pPr marL="914400" algn="ctr" rtl="0" eaLnBrk="1" fontAlgn="base" hangingPunct="1">
        <a:spcBef>
          <a:spcPct val="0"/>
        </a:spcBef>
        <a:spcAft>
          <a:spcPct val="0"/>
        </a:spcAft>
        <a:defRPr sz="4400">
          <a:solidFill>
            <a:schemeClr val="bg1"/>
          </a:solidFill>
          <a:latin typeface="Times New Roman" pitchFamily="1" charset="0"/>
        </a:defRPr>
      </a:lvl7pPr>
      <a:lvl8pPr marL="1371600" algn="ctr" rtl="0" eaLnBrk="1" fontAlgn="base" hangingPunct="1">
        <a:spcBef>
          <a:spcPct val="0"/>
        </a:spcBef>
        <a:spcAft>
          <a:spcPct val="0"/>
        </a:spcAft>
        <a:defRPr sz="4400">
          <a:solidFill>
            <a:schemeClr val="bg1"/>
          </a:solidFill>
          <a:latin typeface="Times New Roman" pitchFamily="1" charset="0"/>
        </a:defRPr>
      </a:lvl8pPr>
      <a:lvl9pPr marL="1828800" algn="ctr" rtl="0" eaLnBrk="1" fontAlgn="base" hangingPunct="1">
        <a:spcBef>
          <a:spcPct val="0"/>
        </a:spcBef>
        <a:spcAft>
          <a:spcPct val="0"/>
        </a:spcAft>
        <a:defRPr sz="4400">
          <a:solidFill>
            <a:schemeClr val="bg1"/>
          </a:solidFill>
          <a:latin typeface="Times New Roman"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statter911.com/2019/01/30/a-must-listen-wv-fire-chief-provides-assignments-at-house-fir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chabotfire.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type="ctrTitle"/>
          </p:nvPr>
        </p:nvSpPr>
        <p:spPr>
          <a:xfrm>
            <a:off x="3841750" y="2391310"/>
            <a:ext cx="5105400" cy="1143000"/>
          </a:xfrm>
        </p:spPr>
        <p:txBody>
          <a:bodyPr/>
          <a:lstStyle/>
          <a:p>
            <a:pPr algn="ctr" eaLnBrk="1" hangingPunct="1"/>
            <a:r>
              <a:rPr lang="en-US" sz="4000" b="1" i="1" dirty="0">
                <a:solidFill>
                  <a:srgbClr val="C00000"/>
                </a:solidFill>
                <a:latin typeface="Arial" charset="0"/>
                <a:ea typeface="MS PGothic" charset="0"/>
                <a:cs typeface="Arial" charset="0"/>
              </a:rPr>
              <a:t>April 16, 2024</a:t>
            </a:r>
            <a:endParaRPr lang="en-US" sz="4000" b="1" dirty="0">
              <a:solidFill>
                <a:srgbClr val="C00000"/>
              </a:solidFill>
              <a:latin typeface="Arial" charset="0"/>
              <a:ea typeface="MS PGothic" charset="0"/>
              <a:cs typeface="Arial" charset="0"/>
            </a:endParaRPr>
          </a:p>
        </p:txBody>
      </p:sp>
      <p:sp>
        <p:nvSpPr>
          <p:cNvPr id="5122" name="Rectangle 9"/>
          <p:cNvSpPr>
            <a:spLocks noGrp="1" noChangeArrowheads="1"/>
          </p:cNvSpPr>
          <p:nvPr>
            <p:ph type="subTitle" idx="1"/>
          </p:nvPr>
        </p:nvSpPr>
        <p:spPr>
          <a:xfrm>
            <a:off x="381000" y="4267200"/>
            <a:ext cx="8458200" cy="2286000"/>
          </a:xfrm>
        </p:spPr>
        <p:txBody>
          <a:bodyPr/>
          <a:lstStyle/>
          <a:p>
            <a:pPr algn="l" eaLnBrk="1" hangingPunct="1"/>
            <a:r>
              <a:rPr lang="en-US" sz="4000" b="1" dirty="0">
                <a:latin typeface="Arial" charset="0"/>
                <a:ea typeface="MS PGothic" charset="0"/>
                <a:cs typeface="Arial" charset="0"/>
              </a:rPr>
              <a:t>Steve Prziborowski</a:t>
            </a:r>
          </a:p>
          <a:p>
            <a:pPr algn="l" eaLnBrk="1" hangingPunct="1"/>
            <a:r>
              <a:rPr lang="en-US" sz="4000" dirty="0">
                <a:latin typeface="Arial" charset="0"/>
                <a:ea typeface="MS PGothic" charset="0"/>
                <a:cs typeface="Arial" charset="0"/>
              </a:rPr>
              <a:t>Deputy Chief (Ret.)</a:t>
            </a:r>
          </a:p>
        </p:txBody>
      </p:sp>
      <p:sp>
        <p:nvSpPr>
          <p:cNvPr id="5123" name="Rectangle 6"/>
          <p:cNvSpPr>
            <a:spLocks noChangeArrowheads="1"/>
          </p:cNvSpPr>
          <p:nvPr/>
        </p:nvSpPr>
        <p:spPr bwMode="auto">
          <a:xfrm>
            <a:off x="152400" y="58220"/>
            <a:ext cx="9067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r>
              <a:rPr lang="en-US" sz="4400" b="1" dirty="0">
                <a:solidFill>
                  <a:schemeClr val="tx1"/>
                </a:solidFill>
                <a:latin typeface="Arial" charset="0"/>
              </a:rPr>
              <a:t>TOP TIPS TO </a:t>
            </a:r>
            <a:r>
              <a:rPr lang="en-US" sz="4400" b="1" u="sng" dirty="0">
                <a:solidFill>
                  <a:schemeClr val="tx1"/>
                </a:solidFill>
                <a:latin typeface="Arial" charset="0"/>
              </a:rPr>
              <a:t>ACE</a:t>
            </a:r>
            <a:r>
              <a:rPr lang="en-US" sz="4400" b="1" dirty="0">
                <a:solidFill>
                  <a:schemeClr val="tx1"/>
                </a:solidFill>
                <a:latin typeface="Arial" charset="0"/>
              </a:rPr>
              <a:t> YOUR NEXT FIRE DEPARTMENT PROMOTIONAL EXAM!</a:t>
            </a:r>
            <a:endParaRPr lang="en-US" sz="3600" b="1" dirty="0">
              <a:solidFill>
                <a:schemeClr val="tx1"/>
              </a:solidFill>
              <a:latin typeface="Arial" charset="0"/>
            </a:endParaRPr>
          </a:p>
          <a:p>
            <a:pPr algn="ctr" eaLnBrk="0" hangingPunct="0"/>
            <a:endParaRPr lang="en-US" sz="4000" b="1" i="1" u="sng" dirty="0">
              <a:solidFill>
                <a:schemeClr val="tx1"/>
              </a:solidFill>
              <a:latin typeface="Arial" charset="0"/>
            </a:endParaRPr>
          </a:p>
        </p:txBody>
      </p:sp>
      <p:pic>
        <p:nvPicPr>
          <p:cNvPr id="4" name="Picture 3">
            <a:extLst>
              <a:ext uri="{FF2B5EF4-FFF2-40B4-BE49-F238E27FC236}">
                <a16:creationId xmlns:a16="http://schemas.microsoft.com/office/drawing/2014/main" id="{2F2F0F5A-5A19-3CEB-6A09-CDD1FFBD9634}"/>
              </a:ext>
            </a:extLst>
          </p:cNvPr>
          <p:cNvPicPr>
            <a:picLocks noChangeAspect="1"/>
          </p:cNvPicPr>
          <p:nvPr/>
        </p:nvPicPr>
        <p:blipFill>
          <a:blip r:embed="rId3"/>
          <a:stretch>
            <a:fillRect/>
          </a:stretch>
        </p:blipFill>
        <p:spPr>
          <a:xfrm>
            <a:off x="163720" y="2285999"/>
            <a:ext cx="3835400" cy="1614755"/>
          </a:xfrm>
          <a:prstGeom prst="rect">
            <a:avLst/>
          </a:prstGeom>
        </p:spPr>
      </p:pic>
    </p:spTree>
    <p:extLst>
      <p:ext uri="{BB962C8B-B14F-4D97-AF65-F5344CB8AC3E}">
        <p14:creationId xmlns:p14="http://schemas.microsoft.com/office/powerpoint/2010/main" val="215472777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#1:</a:t>
            </a:r>
          </a:p>
        </p:txBody>
      </p:sp>
      <p:sp>
        <p:nvSpPr>
          <p:cNvPr id="5123" name="Rectangle 3"/>
          <p:cNvSpPr>
            <a:spLocks noGrp="1" noChangeArrowheads="1"/>
          </p:cNvSpPr>
          <p:nvPr>
            <p:ph type="body" idx="4294967295"/>
          </p:nvPr>
        </p:nvSpPr>
        <p:spPr>
          <a:xfrm>
            <a:off x="228600" y="2133600"/>
            <a:ext cx="4038600" cy="4724400"/>
          </a:xfrm>
        </p:spPr>
        <p:txBody>
          <a:bodyPr/>
          <a:lstStyle/>
          <a:p>
            <a:pPr marL="0" indent="0" algn="ctr">
              <a:lnSpc>
                <a:spcPct val="110000"/>
              </a:lnSpc>
              <a:buNone/>
              <a:defRPr/>
            </a:pPr>
            <a:r>
              <a:rPr lang="en-US" sz="4400" b="1" dirty="0">
                <a:latin typeface="Arial" charset="0"/>
                <a:ea typeface="Arial" charset="0"/>
                <a:cs typeface="Arial" charset="0"/>
              </a:rPr>
              <a:t>Prepare for the POSITION &amp; </a:t>
            </a:r>
            <a:r>
              <a:rPr lang="en-US" sz="4400" b="1" u="sng" dirty="0">
                <a:latin typeface="Arial" charset="0"/>
                <a:ea typeface="Arial" charset="0"/>
                <a:cs typeface="Arial" charset="0"/>
              </a:rPr>
              <a:t>NOT</a:t>
            </a:r>
            <a:r>
              <a:rPr lang="en-US" sz="4400" b="1" dirty="0">
                <a:latin typeface="Arial" charset="0"/>
                <a:ea typeface="Arial" charset="0"/>
                <a:cs typeface="Arial" charset="0"/>
              </a:rPr>
              <a:t> Just for the Test</a:t>
            </a:r>
          </a:p>
        </p:txBody>
      </p:sp>
      <p:pic>
        <p:nvPicPr>
          <p:cNvPr id="2" name="Picture 4">
            <a:extLst>
              <a:ext uri="{FF2B5EF4-FFF2-40B4-BE49-F238E27FC236}">
                <a16:creationId xmlns:a16="http://schemas.microsoft.com/office/drawing/2014/main" id="{4B64714F-15B6-6C52-6170-96312A9D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72000" y="1447800"/>
            <a:ext cx="4449337" cy="4495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5000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685800" y="152400"/>
            <a:ext cx="7772400" cy="914400"/>
          </a:xfrm>
        </p:spPr>
        <p:txBody>
          <a:bodyPr/>
          <a:lstStyle/>
          <a:p>
            <a:pPr eaLnBrk="1" hangingPunct="1">
              <a:defRPr/>
            </a:pPr>
            <a:r>
              <a:rPr lang="en-US" sz="5400" b="1" u="sng" dirty="0">
                <a:solidFill>
                  <a:srgbClr val="FFFFFF"/>
                </a:solidFill>
                <a:latin typeface="Arial" charset="0"/>
                <a:ea typeface="Arial" charset="0"/>
                <a:cs typeface="Arial" charset="0"/>
              </a:rPr>
              <a:t>INDIVIDUAL ACTIVITY:</a:t>
            </a:r>
          </a:p>
        </p:txBody>
      </p:sp>
      <p:sp>
        <p:nvSpPr>
          <p:cNvPr id="98306" name="Rectangle 4"/>
          <p:cNvSpPr>
            <a:spLocks noGrp="1"/>
          </p:cNvSpPr>
          <p:nvPr>
            <p:ph sz="half" idx="1"/>
          </p:nvPr>
        </p:nvSpPr>
        <p:spPr>
          <a:xfrm>
            <a:off x="76200" y="1447800"/>
            <a:ext cx="8610600" cy="4648200"/>
          </a:xfrm>
        </p:spPr>
        <p:txBody>
          <a:bodyPr/>
          <a:lstStyle/>
          <a:p>
            <a:r>
              <a:rPr lang="en-US" sz="3200" b="1" dirty="0">
                <a:latin typeface="Arial" charset="0"/>
                <a:ea typeface="ＭＳ Ｐゴシック" charset="0"/>
              </a:rPr>
              <a:t>You will have five minutes to:</a:t>
            </a:r>
          </a:p>
          <a:p>
            <a:endParaRPr lang="en-US" sz="1200" b="1" dirty="0">
              <a:latin typeface="Arial" charset="0"/>
              <a:ea typeface="ＭＳ Ｐゴシック" charset="0"/>
            </a:endParaRPr>
          </a:p>
          <a:p>
            <a:pPr marL="925513" lvl="1" indent="-514350">
              <a:buFontTx/>
              <a:buAutoNum type="arabicPeriod"/>
            </a:pPr>
            <a:r>
              <a:rPr lang="en-US" sz="3200" dirty="0">
                <a:latin typeface="Arial" charset="0"/>
                <a:ea typeface="MS PGothic" charset="0"/>
                <a:cs typeface="MS PGothic" charset="0"/>
              </a:rPr>
              <a:t>Write out or verbalize your </a:t>
            </a:r>
            <a:r>
              <a:rPr lang="en-US" sz="3200" u="sng" dirty="0">
                <a:latin typeface="Arial" charset="0"/>
                <a:ea typeface="MS PGothic" charset="0"/>
                <a:cs typeface="MS PGothic" charset="0"/>
              </a:rPr>
              <a:t>on-scene radio report </a:t>
            </a:r>
            <a:r>
              <a:rPr lang="en-US" sz="3200" dirty="0">
                <a:latin typeface="Arial" charset="0"/>
                <a:ea typeface="MS PGothic" charset="0"/>
                <a:cs typeface="MS PGothic" charset="0"/>
              </a:rPr>
              <a:t>(30 seconds or less) as the 1</a:t>
            </a:r>
            <a:r>
              <a:rPr lang="en-US" sz="3200" baseline="30000" dirty="0">
                <a:latin typeface="Arial" charset="0"/>
                <a:ea typeface="MS PGothic" charset="0"/>
                <a:cs typeface="MS PGothic" charset="0"/>
              </a:rPr>
              <a:t>st</a:t>
            </a:r>
            <a:r>
              <a:rPr lang="en-US" sz="3200" dirty="0">
                <a:latin typeface="Arial" charset="0"/>
                <a:ea typeface="MS PGothic" charset="0"/>
                <a:cs typeface="MS PGothic" charset="0"/>
              </a:rPr>
              <a:t> due officer</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Write out your </a:t>
            </a:r>
            <a:r>
              <a:rPr lang="en-US" sz="3200" u="sng" dirty="0">
                <a:latin typeface="Arial" charset="0"/>
                <a:ea typeface="MS PGothic" charset="0"/>
                <a:cs typeface="MS PGothic" charset="0"/>
              </a:rPr>
              <a:t>size-up </a:t>
            </a:r>
            <a:r>
              <a:rPr lang="en-US" sz="3200" dirty="0">
                <a:latin typeface="Arial" charset="0"/>
                <a:ea typeface="MS PGothic" charset="0"/>
                <a:cs typeface="MS PGothic" charset="0"/>
              </a:rPr>
              <a:t>concerns (FPODP, WALLACE WAS HOT, etc.)</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Assign your normal first-alarm companies</a:t>
            </a:r>
          </a:p>
          <a:p>
            <a:pPr eaLnBrk="1" hangingPunct="1">
              <a:buFontTx/>
              <a:buNone/>
            </a:pPr>
            <a:endParaRPr lang="en-US" dirty="0">
              <a:latin typeface="AvantGarde Bk BT" charset="0"/>
              <a:ea typeface="ＭＳ Ｐゴシック" charset="0"/>
            </a:endParaRPr>
          </a:p>
        </p:txBody>
      </p:sp>
    </p:spTree>
    <p:extLst>
      <p:ext uri="{BB962C8B-B14F-4D97-AF65-F5344CB8AC3E}">
        <p14:creationId xmlns:p14="http://schemas.microsoft.com/office/powerpoint/2010/main" val="2253266441"/>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4" descr="8.JPG                                                          00000012TravelDrive                    0000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5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82" name="Text Box 5"/>
          <p:cNvSpPr txBox="1">
            <a:spLocks noChangeArrowheads="1"/>
          </p:cNvSpPr>
          <p:nvPr/>
        </p:nvSpPr>
        <p:spPr bwMode="auto">
          <a:xfrm>
            <a:off x="1752600" y="5858412"/>
            <a:ext cx="6096000" cy="646331"/>
          </a:xfrm>
          <a:prstGeom prst="rect">
            <a:avLst/>
          </a:prstGeom>
          <a:solidFill>
            <a:srgbClr val="C0C0C0">
              <a:alpha val="4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pPr algn="ctr"/>
            <a:r>
              <a:rPr lang="en-US" sz="3600" b="1" dirty="0">
                <a:solidFill>
                  <a:srgbClr val="DD180C"/>
                </a:solidFill>
                <a:latin typeface="Arial" charset="0"/>
                <a:ea typeface="MS PGothic" charset="0"/>
                <a:cs typeface="MS PGothic" charset="0"/>
              </a:rPr>
              <a:t>565 Smith Street</a:t>
            </a:r>
            <a:endParaRPr lang="en-US" sz="3600" dirty="0">
              <a:solidFill>
                <a:srgbClr val="DD180C"/>
              </a:solidFill>
              <a:latin typeface="Times" charset="0"/>
              <a:ea typeface="MS PGothic" charset="0"/>
              <a:cs typeface="MS PGothic" charset="0"/>
            </a:endParaRPr>
          </a:p>
        </p:txBody>
      </p:sp>
    </p:spTree>
    <p:extLst>
      <p:ext uri="{BB962C8B-B14F-4D97-AF65-F5344CB8AC3E}">
        <p14:creationId xmlns:p14="http://schemas.microsoft.com/office/powerpoint/2010/main" val="9859197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a:xfrm>
            <a:off x="-35944" y="228600"/>
            <a:ext cx="9143999" cy="971550"/>
          </a:xfrm>
        </p:spPr>
        <p:txBody>
          <a:bodyPr/>
          <a:lstStyle/>
          <a:p>
            <a:pPr algn="ctr" eaLnBrk="1" hangingPunct="1"/>
            <a:r>
              <a:rPr lang="en-US" sz="2800" b="1" u="sng" dirty="0">
                <a:solidFill>
                  <a:schemeClr val="tx1"/>
                </a:solidFill>
                <a:latin typeface="Arial" panose="020B0604020202020204" pitchFamily="34" charset="0"/>
                <a:cs typeface="Arial" panose="020B0604020202020204" pitchFamily="34" charset="0"/>
              </a:rPr>
              <a:t>THERE IS NOBODY ELSE COMING: </a:t>
            </a:r>
            <a:br>
              <a:rPr lang="en-US" sz="2800" b="1" u="sng" dirty="0">
                <a:solidFill>
                  <a:schemeClr val="tx1"/>
                </a:solidFill>
                <a:latin typeface="Arial" panose="020B0604020202020204" pitchFamily="34" charset="0"/>
                <a:cs typeface="Arial" panose="020B0604020202020204" pitchFamily="34" charset="0"/>
              </a:rPr>
            </a:br>
            <a:r>
              <a:rPr lang="en-US" sz="2800" b="1" dirty="0">
                <a:solidFill>
                  <a:schemeClr val="tx1"/>
                </a:solidFill>
                <a:latin typeface="Arial" panose="020B0604020202020204" pitchFamily="34" charset="0"/>
                <a:cs typeface="Arial" panose="020B0604020202020204" pitchFamily="34" charset="0"/>
              </a:rPr>
              <a:t>Be the Crew You Want to Help Your Loved Ones &amp; It’s Not About Us – It’s About Them!</a:t>
            </a:r>
          </a:p>
        </p:txBody>
      </p:sp>
      <p:sp>
        <p:nvSpPr>
          <p:cNvPr id="36867" name="Subtitle 2"/>
          <p:cNvSpPr>
            <a:spLocks noGrp="1"/>
          </p:cNvSpPr>
          <p:nvPr>
            <p:ph idx="1"/>
          </p:nvPr>
        </p:nvSpPr>
        <p:spPr>
          <a:xfrm>
            <a:off x="1485900" y="2399347"/>
            <a:ext cx="6172200" cy="2115503"/>
          </a:xfrm>
        </p:spPr>
        <p:txBody>
          <a:bodyPr>
            <a:normAutofit fontScale="92500" lnSpcReduction="20000"/>
          </a:bodyPr>
          <a:lstStyle/>
          <a:p>
            <a:pPr marL="0" indent="0" algn="ctr">
              <a:buNone/>
            </a:pPr>
            <a:r>
              <a:rPr lang="en-US" sz="4875" b="1" dirty="0">
                <a:solidFill>
                  <a:schemeClr val="accent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CLICK HERE</a:t>
            </a:r>
            <a:endParaRPr lang="en-US" sz="4875" b="1" dirty="0">
              <a:solidFill>
                <a:schemeClr val="accent2"/>
              </a:solidFill>
              <a:latin typeface="Arial" panose="020B0604020202020204" pitchFamily="34" charset="0"/>
              <a:cs typeface="Arial" panose="020B0604020202020204" pitchFamily="34" charset="0"/>
            </a:endParaRPr>
          </a:p>
          <a:p>
            <a:pPr marL="0" indent="0" algn="ctr">
              <a:buNone/>
            </a:pPr>
            <a:endParaRPr lang="en-US" sz="3600" b="1" dirty="0">
              <a:latin typeface="Arial" panose="020B0604020202020204" pitchFamily="34" charset="0"/>
              <a:cs typeface="Arial" panose="020B0604020202020204" pitchFamily="34" charset="0"/>
            </a:endParaRPr>
          </a:p>
          <a:p>
            <a:pPr marL="0" indent="0" algn="ctr">
              <a:buNone/>
            </a:pPr>
            <a:r>
              <a:rPr lang="en-US" sz="3600" b="1" dirty="0">
                <a:latin typeface="Arial" panose="020B0604020202020204" pitchFamily="34" charset="0"/>
                <a:cs typeface="Arial" panose="020B0604020202020204" pitchFamily="34" charset="0"/>
              </a:rPr>
              <a:t>Video – Command Presence at it’s best!</a:t>
            </a:r>
          </a:p>
        </p:txBody>
      </p:sp>
      <p:pic>
        <p:nvPicPr>
          <p:cNvPr id="4" name="Picture 3" descr="A group of police officers standing in front of a fire truck&#10;&#10;Description automatically generated">
            <a:extLst>
              <a:ext uri="{FF2B5EF4-FFF2-40B4-BE49-F238E27FC236}">
                <a16:creationId xmlns:a16="http://schemas.microsoft.com/office/drawing/2014/main" id="{C47EA976-4B2A-3A1D-41EF-673B2D736CFA}"/>
              </a:ext>
            </a:extLst>
          </p:cNvPr>
          <p:cNvPicPr>
            <a:picLocks noChangeAspect="1"/>
          </p:cNvPicPr>
          <p:nvPr/>
        </p:nvPicPr>
        <p:blipFill>
          <a:blip r:embed="rId3"/>
          <a:stretch>
            <a:fillRect/>
          </a:stretch>
        </p:blipFill>
        <p:spPr>
          <a:xfrm>
            <a:off x="228600" y="1524000"/>
            <a:ext cx="8686800" cy="5105400"/>
          </a:xfrm>
          <a:prstGeom prst="rect">
            <a:avLst/>
          </a:prstGeom>
        </p:spPr>
      </p:pic>
    </p:spTree>
    <p:extLst>
      <p:ext uri="{BB962C8B-B14F-4D97-AF65-F5344CB8AC3E}">
        <p14:creationId xmlns:p14="http://schemas.microsoft.com/office/powerpoint/2010/main" val="30437504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685800" y="914400"/>
            <a:ext cx="7772400" cy="3429000"/>
          </a:xfrm>
          <a:effectLst>
            <a:outerShdw blurRad="63500" dist="35921" dir="2700000" algn="ctr" rotWithShape="0">
              <a:schemeClr val="bg2">
                <a:alpha val="50000"/>
              </a:schemeClr>
            </a:outerShdw>
          </a:effectLst>
        </p:spPr>
        <p:txBody>
          <a:bodyPr/>
          <a:lstStyle/>
          <a:p>
            <a:pPr algn="ctr">
              <a:defRPr/>
            </a:pPr>
            <a:r>
              <a:rPr lang="en-US" sz="6000" b="1" dirty="0">
                <a:solidFill>
                  <a:schemeClr val="tx1"/>
                </a:solidFill>
                <a:latin typeface="Arial" charset="0"/>
                <a:ea typeface="Arial" charset="0"/>
                <a:cs typeface="Arial" charset="0"/>
              </a:rPr>
              <a:t>Remember – Every Day Is An Assessment Center!!!!!!!</a:t>
            </a:r>
            <a:br>
              <a:rPr lang="en-US" sz="4000" b="1" dirty="0">
                <a:solidFill>
                  <a:schemeClr val="tx1"/>
                </a:solidFill>
                <a:latin typeface="Arial" charset="0"/>
                <a:ea typeface="Arial" charset="0"/>
                <a:cs typeface="Arial" charset="0"/>
              </a:rPr>
            </a:br>
            <a:br>
              <a:rPr lang="en-US" sz="4000" b="1" dirty="0">
                <a:latin typeface="Arial" charset="0"/>
                <a:ea typeface="Arial" charset="0"/>
                <a:cs typeface="Arial" charset="0"/>
              </a:rPr>
            </a:br>
            <a:endParaRPr lang="en-US" sz="4000" b="1" dirty="0">
              <a:latin typeface="Arial" charset="0"/>
              <a:ea typeface="Arial" charset="0"/>
              <a:cs typeface="Arial" charset="0"/>
            </a:endParaRPr>
          </a:p>
        </p:txBody>
      </p:sp>
      <p:sp>
        <p:nvSpPr>
          <p:cNvPr id="200707" name="Rectangle 3"/>
          <p:cNvSpPr>
            <a:spLocks noGrp="1" noChangeArrowheads="1"/>
          </p:cNvSpPr>
          <p:nvPr>
            <p:ph type="subTitle" idx="1"/>
          </p:nvPr>
        </p:nvSpPr>
        <p:spPr>
          <a:xfrm>
            <a:off x="2514600" y="3716338"/>
            <a:ext cx="6400800" cy="93662"/>
          </a:xfrm>
          <a:effectLst>
            <a:outerShdw blurRad="63500" dist="35921" dir="2700000" algn="ctr" rotWithShape="0">
              <a:schemeClr val="bg2"/>
            </a:outerShdw>
          </a:effectLst>
        </p:spPr>
        <p:txBody>
          <a:bodyPr/>
          <a:lstStyle/>
          <a:p>
            <a:pPr marL="342900" indent="-342900">
              <a:lnSpc>
                <a:spcPct val="80000"/>
              </a:lnSpc>
              <a:defRPr/>
            </a:pPr>
            <a:endParaRPr lang="en-US" sz="800">
              <a:cs typeface="+mn-cs"/>
            </a:endParaRPr>
          </a:p>
        </p:txBody>
      </p:sp>
    </p:spTree>
    <p:extLst>
      <p:ext uri="{BB962C8B-B14F-4D97-AF65-F5344CB8AC3E}">
        <p14:creationId xmlns:p14="http://schemas.microsoft.com/office/powerpoint/2010/main" val="22053094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06644" y="152400"/>
            <a:ext cx="8686800" cy="1477962"/>
          </a:xfrm>
        </p:spPr>
        <p:txBody>
          <a:bodyPr>
            <a:normAutofit fontScale="90000"/>
          </a:bodyPr>
          <a:lstStyle/>
          <a:p>
            <a:br>
              <a:rPr lang="en-US" b="1" i="1" u="sng" dirty="0">
                <a:latin typeface="Arial" charset="0"/>
                <a:ea typeface="ＭＳ Ｐゴシック" pitchFamily="34" charset="-128"/>
                <a:cs typeface="Arial" charset="0"/>
              </a:rPr>
            </a:br>
            <a:r>
              <a:rPr lang="en-US" sz="4000" b="1" dirty="0">
                <a:latin typeface="Arial" pitchFamily="34" charset="0"/>
                <a:cs typeface="Arial" pitchFamily="34" charset="0"/>
              </a:rPr>
              <a:t>Thank you very much for your time – be well &amp; stay well!</a:t>
            </a:r>
            <a:br>
              <a:rPr lang="en-US" sz="4000" b="1" dirty="0">
                <a:latin typeface="Arial" pitchFamily="34" charset="0"/>
                <a:cs typeface="Arial" pitchFamily="34" charset="0"/>
              </a:rPr>
            </a:br>
            <a:br>
              <a:rPr lang="en-US" sz="4000" b="1" i="1" u="sng" dirty="0">
                <a:latin typeface="Arial" charset="0"/>
                <a:ea typeface="ＭＳ Ｐゴシック" pitchFamily="34" charset="-128"/>
                <a:cs typeface="Arial" charset="0"/>
              </a:rPr>
            </a:br>
            <a:endParaRPr lang="en-US" b="1" i="1" u="sng" dirty="0">
              <a:latin typeface="Arial" charset="0"/>
              <a:ea typeface="ＭＳ Ｐゴシック" pitchFamily="34" charset="-128"/>
              <a:cs typeface="Arial" charset="0"/>
            </a:endParaRPr>
          </a:p>
        </p:txBody>
      </p:sp>
      <p:sp>
        <p:nvSpPr>
          <p:cNvPr id="35843" name="Rectangle 3"/>
          <p:cNvSpPr>
            <a:spLocks noGrp="1" noChangeArrowheads="1"/>
          </p:cNvSpPr>
          <p:nvPr>
            <p:ph idx="1"/>
          </p:nvPr>
        </p:nvSpPr>
        <p:spPr>
          <a:xfrm>
            <a:off x="76200" y="990600"/>
            <a:ext cx="7010400" cy="6042819"/>
          </a:xfrm>
        </p:spPr>
        <p:txBody>
          <a:bodyPr>
            <a:normAutofit/>
          </a:bodyPr>
          <a:lstStyle/>
          <a:p>
            <a:pPr>
              <a:lnSpc>
                <a:spcPct val="90000"/>
              </a:lnSpc>
              <a:buFontTx/>
              <a:buNone/>
            </a:pPr>
            <a:endParaRPr lang="en-US" sz="800" b="1" u="sng" dirty="0">
              <a:latin typeface="Arial" charset="0"/>
              <a:ea typeface="ＭＳ Ｐゴシック" pitchFamily="34" charset="-128"/>
              <a:cs typeface="Arial" charset="0"/>
            </a:endParaRPr>
          </a:p>
          <a:p>
            <a:pPr algn="ctr">
              <a:lnSpc>
                <a:spcPct val="90000"/>
              </a:lnSpc>
              <a:buFontTx/>
              <a:buNone/>
            </a:pPr>
            <a:endParaRPr lang="en-US" sz="1000" b="1" u="sng" dirty="0">
              <a:latin typeface="Arial" charset="0"/>
              <a:ea typeface="ＭＳ Ｐゴシック" pitchFamily="34" charset="-128"/>
              <a:cs typeface="Arial" charset="0"/>
            </a:endParaRPr>
          </a:p>
          <a:p>
            <a:pPr marL="0" indent="0">
              <a:buNone/>
            </a:pPr>
            <a:r>
              <a:rPr lang="en-US" b="1" dirty="0">
                <a:latin typeface="Arial" charset="0"/>
                <a:ea typeface="ＭＳ Ｐゴシック" pitchFamily="34" charset="-128"/>
                <a:cs typeface="Arial" charset="0"/>
              </a:rPr>
              <a:t>Steve Prziborowski</a:t>
            </a:r>
          </a:p>
          <a:p>
            <a:r>
              <a:rPr lang="en-US" dirty="0">
                <a:latin typeface="Arial" charset="0"/>
                <a:ea typeface="ＭＳ Ｐゴシック" pitchFamily="34" charset="-128"/>
                <a:cs typeface="Arial" charset="0"/>
              </a:rPr>
              <a:t>(408) 205-9006 </a:t>
            </a:r>
            <a:r>
              <a:rPr lang="en-US" b="1" dirty="0">
                <a:latin typeface="Arial" charset="0"/>
                <a:ea typeface="ＭＳ Ｐゴシック" pitchFamily="34" charset="-128"/>
                <a:cs typeface="Arial" charset="0"/>
              </a:rPr>
              <a:t>– Cellular</a:t>
            </a:r>
          </a:p>
          <a:p>
            <a:r>
              <a:rPr lang="en-US" b="1" dirty="0">
                <a:solidFill>
                  <a:srgbClr val="0000FF"/>
                </a:solidFill>
                <a:latin typeface="Arial" charset="0"/>
                <a:ea typeface="ＭＳ Ｐゴシック" pitchFamily="34" charset="-128"/>
                <a:cs typeface="Arial" charset="0"/>
              </a:rPr>
              <a:t>www.code3firetraining.com </a:t>
            </a:r>
          </a:p>
          <a:p>
            <a:r>
              <a:rPr lang="en-US" b="1" dirty="0" err="1">
                <a:solidFill>
                  <a:srgbClr val="0000FF"/>
                </a:solidFill>
                <a:latin typeface="Arial" charset="0"/>
                <a:ea typeface="ＭＳ Ｐゴシック" pitchFamily="34" charset="-128"/>
                <a:cs typeface="Arial" charset="0"/>
              </a:rPr>
              <a:t>SPrziborowski</a:t>
            </a:r>
            <a:r>
              <a:rPr lang="en-US" b="1" dirty="0">
                <a:solidFill>
                  <a:srgbClr val="0000FF"/>
                </a:solidFill>
                <a:latin typeface="Arial" charset="0"/>
                <a:ea typeface="ＭＳ Ｐゴシック" pitchFamily="34" charset="-128"/>
                <a:cs typeface="Arial" charset="0"/>
              </a:rPr>
              <a:t> </a:t>
            </a:r>
            <a:r>
              <a:rPr lang="en-US" b="1" dirty="0">
                <a:latin typeface="Arial" charset="0"/>
                <a:ea typeface="ＭＳ Ｐゴシック" pitchFamily="34" charset="-128"/>
                <a:cs typeface="Arial" charset="0"/>
              </a:rPr>
              <a:t>– X / Twitter</a:t>
            </a:r>
          </a:p>
          <a:p>
            <a:r>
              <a:rPr lang="en-US" b="1" dirty="0">
                <a:latin typeface="Arial" charset="0"/>
                <a:ea typeface="ＭＳ Ｐゴシック" pitchFamily="34" charset="-128"/>
                <a:cs typeface="Arial" charset="0"/>
              </a:rPr>
              <a:t>LinkedIn: </a:t>
            </a:r>
            <a:r>
              <a:rPr lang="en-US" b="1" dirty="0">
                <a:solidFill>
                  <a:srgbClr val="383BFF"/>
                </a:solidFill>
                <a:latin typeface="Arial" charset="0"/>
                <a:ea typeface="ＭＳ Ｐゴシック" pitchFamily="34" charset="-128"/>
                <a:cs typeface="Arial" charset="0"/>
              </a:rPr>
              <a:t>Steve Prziborowski </a:t>
            </a:r>
            <a:endParaRPr lang="en-US" b="1" dirty="0">
              <a:latin typeface="Arial" charset="0"/>
              <a:ea typeface="ＭＳ Ｐゴシック" pitchFamily="34" charset="-128"/>
              <a:cs typeface="Arial" charset="0"/>
            </a:endParaRPr>
          </a:p>
          <a:p>
            <a:r>
              <a:rPr lang="en-US" b="1" dirty="0">
                <a:latin typeface="Arial" charset="0"/>
                <a:ea typeface="ＭＳ Ｐゴシック" pitchFamily="34" charset="-128"/>
                <a:cs typeface="Arial" charset="0"/>
              </a:rPr>
              <a:t>YouTube: </a:t>
            </a:r>
            <a:r>
              <a:rPr lang="en-US" b="1" dirty="0">
                <a:solidFill>
                  <a:srgbClr val="383BFF"/>
                </a:solidFill>
                <a:latin typeface="Arial" charset="0"/>
                <a:ea typeface="ＭＳ Ｐゴシック" pitchFamily="34" charset="-128"/>
                <a:cs typeface="Arial" charset="0"/>
              </a:rPr>
              <a:t>Steve Prziborowski </a:t>
            </a:r>
          </a:p>
          <a:p>
            <a:r>
              <a:rPr lang="en-US" b="1" dirty="0">
                <a:latin typeface="Arial" charset="0"/>
                <a:ea typeface="ＭＳ Ｐゴシック" pitchFamily="34" charset="-128"/>
                <a:cs typeface="Arial" charset="0"/>
              </a:rPr>
              <a:t>Instagram: </a:t>
            </a:r>
            <a:r>
              <a:rPr lang="en-US" b="1" dirty="0" err="1">
                <a:solidFill>
                  <a:srgbClr val="383BFF"/>
                </a:solidFill>
                <a:latin typeface="Arial" charset="0"/>
                <a:ea typeface="ＭＳ Ｐゴシック" pitchFamily="34" charset="-128"/>
                <a:cs typeface="Arial" charset="0"/>
              </a:rPr>
              <a:t>steveprziborowski</a:t>
            </a:r>
            <a:r>
              <a:rPr lang="en-US" b="1" dirty="0">
                <a:solidFill>
                  <a:srgbClr val="383BFF"/>
                </a:solidFill>
                <a:latin typeface="Arial" charset="0"/>
                <a:ea typeface="ＭＳ Ｐゴシック" pitchFamily="34" charset="-128"/>
                <a:cs typeface="Arial" charset="0"/>
              </a:rPr>
              <a:t> </a:t>
            </a:r>
            <a:endParaRPr lang="en-US" b="1" dirty="0">
              <a:latin typeface="Arial" charset="0"/>
              <a:ea typeface="ＭＳ Ｐゴシック" pitchFamily="34" charset="-128"/>
              <a:cs typeface="Arial" charset="0"/>
            </a:endParaRPr>
          </a:p>
          <a:p>
            <a:r>
              <a:rPr lang="en-US" b="1" dirty="0" err="1">
                <a:solidFill>
                  <a:srgbClr val="0000FF"/>
                </a:solidFill>
                <a:latin typeface="Arial" charset="0"/>
                <a:ea typeface="ＭＳ Ｐゴシック" pitchFamily="34" charset="-128"/>
                <a:cs typeface="Arial" charset="0"/>
              </a:rPr>
              <a:t>steve.prziborowski@gmail.com</a:t>
            </a:r>
            <a:endParaRPr lang="en-US" b="1" dirty="0">
              <a:solidFill>
                <a:srgbClr val="0000FF"/>
              </a:solidFill>
              <a:latin typeface="Arial" charset="0"/>
              <a:ea typeface="ＭＳ Ｐゴシック" pitchFamily="34" charset="-128"/>
              <a:cs typeface="Arial" charset="0"/>
            </a:endParaRPr>
          </a:p>
          <a:p>
            <a:endParaRPr lang="en-US" b="1" dirty="0">
              <a:latin typeface="Arial" charset="0"/>
              <a:ea typeface="ＭＳ Ｐゴシック" pitchFamily="34" charset="-128"/>
              <a:cs typeface="Arial" charset="0"/>
            </a:endParaRPr>
          </a:p>
          <a:p>
            <a:endParaRPr lang="en-US" b="1" dirty="0">
              <a:latin typeface="Arial" charset="0"/>
              <a:ea typeface="ＭＳ Ｐゴシック" pitchFamily="34" charset="-128"/>
              <a:cs typeface="Arial" charset="0"/>
            </a:endParaRPr>
          </a:p>
          <a:p>
            <a:pPr>
              <a:lnSpc>
                <a:spcPct val="90000"/>
              </a:lnSpc>
              <a:buFontTx/>
              <a:buNone/>
            </a:pPr>
            <a:endParaRPr lang="en-US" sz="4400" b="1" dirty="0">
              <a:solidFill>
                <a:srgbClr val="0000FF"/>
              </a:solidFill>
              <a:ea typeface="ＭＳ Ｐゴシック" pitchFamily="34" charset="-128"/>
            </a:endParaRPr>
          </a:p>
          <a:p>
            <a:pPr>
              <a:lnSpc>
                <a:spcPct val="90000"/>
              </a:lnSpc>
              <a:buFontTx/>
              <a:buNone/>
            </a:pPr>
            <a:endParaRPr lang="en-US" dirty="0">
              <a:ea typeface="ＭＳ Ｐゴシック" pitchFamily="34" charset="-128"/>
            </a:endParaRPr>
          </a:p>
        </p:txBody>
      </p:sp>
      <p:pic>
        <p:nvPicPr>
          <p:cNvPr id="4" name="Picture 3">
            <a:extLst>
              <a:ext uri="{FF2B5EF4-FFF2-40B4-BE49-F238E27FC236}">
                <a16:creationId xmlns:a16="http://schemas.microsoft.com/office/drawing/2014/main" id="{66BD1A49-E67F-D43E-0D95-067570D6AB84}"/>
              </a:ext>
            </a:extLst>
          </p:cNvPr>
          <p:cNvPicPr>
            <a:picLocks noChangeAspect="1"/>
          </p:cNvPicPr>
          <p:nvPr/>
        </p:nvPicPr>
        <p:blipFill>
          <a:blip r:embed="rId3"/>
          <a:stretch>
            <a:fillRect/>
          </a:stretch>
        </p:blipFill>
        <p:spPr>
          <a:xfrm>
            <a:off x="6293558" y="1295400"/>
            <a:ext cx="2850442" cy="3276600"/>
          </a:xfrm>
          <a:prstGeom prst="rect">
            <a:avLst/>
          </a:prstGeom>
        </p:spPr>
      </p:pic>
    </p:spTree>
    <p:extLst>
      <p:ext uri="{BB962C8B-B14F-4D97-AF65-F5344CB8AC3E}">
        <p14:creationId xmlns:p14="http://schemas.microsoft.com/office/powerpoint/2010/main" val="2508367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83DF-769A-D748-BC18-9D61D6885A69}"/>
              </a:ext>
            </a:extLst>
          </p:cNvPr>
          <p:cNvSpPr>
            <a:spLocks noGrp="1"/>
          </p:cNvSpPr>
          <p:nvPr>
            <p:ph type="title"/>
          </p:nvPr>
        </p:nvSpPr>
        <p:spPr>
          <a:xfrm>
            <a:off x="628650" y="112514"/>
            <a:ext cx="7886700" cy="994172"/>
          </a:xfrm>
        </p:spPr>
        <p:txBody>
          <a:bodyPr>
            <a:noAutofit/>
          </a:bodyPr>
          <a:lstStyle/>
          <a:p>
            <a:pPr algn="ctr"/>
            <a:r>
              <a:rPr lang="en-US" sz="6000" b="1" u="sng" dirty="0">
                <a:latin typeface="Arial" charset="0"/>
                <a:ea typeface="Arial" charset="0"/>
                <a:cs typeface="Arial" charset="0"/>
              </a:rPr>
              <a:t>DID YOU KNOW:</a:t>
            </a:r>
            <a:endParaRPr lang="en-US" sz="6000" dirty="0"/>
          </a:p>
        </p:txBody>
      </p:sp>
      <p:sp>
        <p:nvSpPr>
          <p:cNvPr id="6" name="Content Placeholder 5">
            <a:extLst>
              <a:ext uri="{FF2B5EF4-FFF2-40B4-BE49-F238E27FC236}">
                <a16:creationId xmlns:a16="http://schemas.microsoft.com/office/drawing/2014/main" id="{C0AB645C-E453-D0DB-CE63-70E2BB056B2E}"/>
              </a:ext>
            </a:extLst>
          </p:cNvPr>
          <p:cNvSpPr>
            <a:spLocks noGrp="1"/>
          </p:cNvSpPr>
          <p:nvPr>
            <p:ph idx="1"/>
          </p:nvPr>
        </p:nvSpPr>
        <p:spPr>
          <a:xfrm>
            <a:off x="0" y="1225896"/>
            <a:ext cx="5867400" cy="4953000"/>
          </a:xfrm>
        </p:spPr>
        <p:txBody>
          <a:bodyPr>
            <a:normAutofit/>
          </a:bodyPr>
          <a:lstStyle/>
          <a:p>
            <a:pPr marL="0" indent="0">
              <a:buNone/>
            </a:pPr>
            <a:r>
              <a:rPr lang="en-US" sz="2400" b="1" dirty="0">
                <a:solidFill>
                  <a:schemeClr val="tx2">
                    <a:lumMod val="50000"/>
                  </a:schemeClr>
                </a:solidFill>
                <a:latin typeface="Arial"/>
                <a:cs typeface="Arial"/>
              </a:rPr>
              <a:t>You’re not </a:t>
            </a:r>
            <a:r>
              <a:rPr lang="en-US" sz="2400" b="1" u="sng" dirty="0">
                <a:solidFill>
                  <a:schemeClr val="tx2">
                    <a:lumMod val="50000"/>
                  </a:schemeClr>
                </a:solidFill>
                <a:latin typeface="Arial"/>
                <a:cs typeface="Arial"/>
              </a:rPr>
              <a:t>just</a:t>
            </a:r>
            <a:r>
              <a:rPr lang="en-US" sz="2400" b="1" dirty="0">
                <a:solidFill>
                  <a:schemeClr val="tx2">
                    <a:lumMod val="50000"/>
                  </a:schemeClr>
                </a:solidFill>
                <a:latin typeface="Arial"/>
                <a:cs typeface="Arial"/>
              </a:rPr>
              <a:t> a supervisor, you’re a</a:t>
            </a:r>
          </a:p>
          <a:p>
            <a:pPr marL="857250" lvl="1" indent="-557213">
              <a:buFont typeface="Wingdings" charset="2"/>
              <a:buChar char="ü"/>
            </a:pPr>
            <a:r>
              <a:rPr lang="en-US" sz="3200" dirty="0">
                <a:solidFill>
                  <a:schemeClr val="tx2">
                    <a:lumMod val="50000"/>
                  </a:schemeClr>
                </a:solidFill>
                <a:latin typeface="Arial"/>
                <a:cs typeface="Arial"/>
              </a:rPr>
              <a:t>HR Professional</a:t>
            </a:r>
          </a:p>
          <a:p>
            <a:pPr marL="857250" lvl="1" indent="-557213">
              <a:buFont typeface="Wingdings" charset="2"/>
              <a:buChar char="ü"/>
            </a:pPr>
            <a:r>
              <a:rPr lang="en-US" sz="3200" b="1" dirty="0">
                <a:solidFill>
                  <a:schemeClr val="tx2">
                    <a:lumMod val="50000"/>
                  </a:schemeClr>
                </a:solidFill>
                <a:latin typeface="Arial"/>
                <a:cs typeface="Arial"/>
              </a:rPr>
              <a:t>Risk Manager</a:t>
            </a:r>
          </a:p>
          <a:p>
            <a:pPr marL="857250" lvl="1" indent="-557213">
              <a:buFont typeface="Wingdings" charset="2"/>
              <a:buChar char="ü"/>
            </a:pPr>
            <a:r>
              <a:rPr lang="en-US" sz="3200" dirty="0">
                <a:solidFill>
                  <a:schemeClr val="tx2">
                    <a:lumMod val="50000"/>
                  </a:schemeClr>
                </a:solidFill>
                <a:latin typeface="Arial"/>
                <a:cs typeface="Arial"/>
              </a:rPr>
              <a:t>Health &amp; Safety Officer</a:t>
            </a:r>
          </a:p>
          <a:p>
            <a:pPr marL="857250" lvl="1" indent="-557213">
              <a:buFont typeface="Wingdings" charset="2"/>
              <a:buChar char="ü"/>
            </a:pPr>
            <a:r>
              <a:rPr lang="en-US" sz="3200" b="1" dirty="0">
                <a:solidFill>
                  <a:schemeClr val="tx2">
                    <a:lumMod val="50000"/>
                  </a:schemeClr>
                </a:solidFill>
                <a:latin typeface="Arial"/>
                <a:ea typeface="MS PGothic" charset="0"/>
                <a:cs typeface="Arial"/>
              </a:rPr>
              <a:t>Training Officer</a:t>
            </a:r>
          </a:p>
          <a:p>
            <a:pPr marL="857250" lvl="1" indent="-557213">
              <a:buFont typeface="Wingdings" charset="2"/>
              <a:buChar char="ü"/>
            </a:pPr>
            <a:r>
              <a:rPr lang="en-US" sz="3200" dirty="0">
                <a:solidFill>
                  <a:schemeClr val="tx2">
                    <a:lumMod val="50000"/>
                  </a:schemeClr>
                </a:solidFill>
                <a:latin typeface="Arial"/>
                <a:ea typeface="MS PGothic" charset="0"/>
                <a:cs typeface="Arial"/>
              </a:rPr>
              <a:t>Designated Adult</a:t>
            </a:r>
          </a:p>
          <a:p>
            <a:pPr marL="857250" lvl="1" indent="-557213">
              <a:buFont typeface="Wingdings" charset="2"/>
              <a:buChar char="ü"/>
            </a:pPr>
            <a:r>
              <a:rPr lang="en-US" sz="3200" b="1" dirty="0">
                <a:solidFill>
                  <a:schemeClr val="tx2">
                    <a:lumMod val="50000"/>
                  </a:schemeClr>
                </a:solidFill>
                <a:latin typeface="Arial"/>
                <a:ea typeface="MS PGothic" charset="0"/>
                <a:cs typeface="Arial"/>
              </a:rPr>
              <a:t>Supervisor, manager, role model, mentor, follower &amp; leader!</a:t>
            </a:r>
          </a:p>
          <a:p>
            <a:pPr marL="857250" lvl="1" indent="-557213">
              <a:buFont typeface="Wingdings" charset="2"/>
              <a:buChar char="ü"/>
            </a:pPr>
            <a:endParaRPr lang="en-US" sz="900" b="1" dirty="0">
              <a:solidFill>
                <a:schemeClr val="tx2">
                  <a:lumMod val="50000"/>
                </a:schemeClr>
              </a:solidFill>
              <a:latin typeface="Arial"/>
              <a:ea typeface="MS PGothic" charset="0"/>
              <a:cs typeface="Arial"/>
            </a:endParaRPr>
          </a:p>
          <a:p>
            <a:endParaRPr lang="en-US" dirty="0"/>
          </a:p>
        </p:txBody>
      </p:sp>
      <p:pic>
        <p:nvPicPr>
          <p:cNvPr id="3" name="Picture 2">
            <a:extLst>
              <a:ext uri="{FF2B5EF4-FFF2-40B4-BE49-F238E27FC236}">
                <a16:creationId xmlns:a16="http://schemas.microsoft.com/office/drawing/2014/main" id="{2DC7F6F8-18B8-4B10-FA71-54B5EFAB89EA}"/>
              </a:ext>
            </a:extLst>
          </p:cNvPr>
          <p:cNvPicPr>
            <a:picLocks noChangeAspect="1"/>
          </p:cNvPicPr>
          <p:nvPr/>
        </p:nvPicPr>
        <p:blipFill>
          <a:blip r:embed="rId3"/>
          <a:stretch>
            <a:fillRect/>
          </a:stretch>
        </p:blipFill>
        <p:spPr>
          <a:xfrm>
            <a:off x="5562600" y="1447800"/>
            <a:ext cx="3420533" cy="4578696"/>
          </a:xfrm>
          <a:prstGeom prst="rect">
            <a:avLst/>
          </a:prstGeom>
        </p:spPr>
      </p:pic>
    </p:spTree>
    <p:custDataLst>
      <p:tags r:id="rId1"/>
    </p:custDataLst>
    <p:extLst>
      <p:ext uri="{BB962C8B-B14F-4D97-AF65-F5344CB8AC3E}">
        <p14:creationId xmlns:p14="http://schemas.microsoft.com/office/powerpoint/2010/main" val="41388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#2:</a:t>
            </a:r>
          </a:p>
        </p:txBody>
      </p:sp>
      <p:sp>
        <p:nvSpPr>
          <p:cNvPr id="5123" name="Rectangle 3"/>
          <p:cNvSpPr>
            <a:spLocks noGrp="1" noChangeArrowheads="1"/>
          </p:cNvSpPr>
          <p:nvPr>
            <p:ph type="body" idx="4294967295"/>
          </p:nvPr>
        </p:nvSpPr>
        <p:spPr>
          <a:xfrm>
            <a:off x="165102" y="1295400"/>
            <a:ext cx="8864598" cy="2590800"/>
          </a:xfrm>
        </p:spPr>
        <p:txBody>
          <a:bodyPr/>
          <a:lstStyle/>
          <a:p>
            <a:pPr marL="0" indent="0" algn="ctr">
              <a:lnSpc>
                <a:spcPct val="110000"/>
              </a:lnSpc>
              <a:buNone/>
              <a:defRPr/>
            </a:pPr>
            <a:r>
              <a:rPr lang="en-US" sz="4400" b="1" dirty="0">
                <a:latin typeface="Arial" charset="0"/>
                <a:ea typeface="Arial" charset="0"/>
                <a:cs typeface="Arial" charset="0"/>
              </a:rPr>
              <a:t>Know your WHY &amp; </a:t>
            </a:r>
          </a:p>
          <a:p>
            <a:pPr marL="0" indent="0" algn="ctr">
              <a:lnSpc>
                <a:spcPct val="110000"/>
              </a:lnSpc>
              <a:buNone/>
              <a:defRPr/>
            </a:pPr>
            <a:r>
              <a:rPr lang="en-US" sz="4400" b="1" dirty="0">
                <a:latin typeface="Arial" charset="0"/>
                <a:ea typeface="Arial" charset="0"/>
                <a:cs typeface="Arial" charset="0"/>
              </a:rPr>
              <a:t>Have a Vision</a:t>
            </a:r>
          </a:p>
        </p:txBody>
      </p:sp>
      <p:pic>
        <p:nvPicPr>
          <p:cNvPr id="4" name="Picture 3" descr="A white background with black text&#10;&#10;Description automatically generated">
            <a:extLst>
              <a:ext uri="{FF2B5EF4-FFF2-40B4-BE49-F238E27FC236}">
                <a16:creationId xmlns:a16="http://schemas.microsoft.com/office/drawing/2014/main" id="{20C352CE-69E1-2792-9E48-D6FBDA87CF35}"/>
              </a:ext>
            </a:extLst>
          </p:cNvPr>
          <p:cNvPicPr>
            <a:picLocks noChangeAspect="1"/>
          </p:cNvPicPr>
          <p:nvPr/>
        </p:nvPicPr>
        <p:blipFill>
          <a:blip r:embed="rId2"/>
          <a:stretch>
            <a:fillRect/>
          </a:stretch>
        </p:blipFill>
        <p:spPr>
          <a:xfrm>
            <a:off x="114300" y="3200400"/>
            <a:ext cx="4102098" cy="2785324"/>
          </a:xfrm>
          <a:prstGeom prst="rect">
            <a:avLst/>
          </a:prstGeom>
        </p:spPr>
      </p:pic>
      <p:pic>
        <p:nvPicPr>
          <p:cNvPr id="6" name="Picture 5" descr="A white text on a white background&#10;&#10;Description automatically generated">
            <a:extLst>
              <a:ext uri="{FF2B5EF4-FFF2-40B4-BE49-F238E27FC236}">
                <a16:creationId xmlns:a16="http://schemas.microsoft.com/office/drawing/2014/main" id="{7338F9C1-2E96-570E-4CCF-EBF7A2E0056F}"/>
              </a:ext>
            </a:extLst>
          </p:cNvPr>
          <p:cNvPicPr>
            <a:picLocks noChangeAspect="1"/>
          </p:cNvPicPr>
          <p:nvPr/>
        </p:nvPicPr>
        <p:blipFill>
          <a:blip r:embed="rId3"/>
          <a:stretch>
            <a:fillRect/>
          </a:stretch>
        </p:blipFill>
        <p:spPr>
          <a:xfrm>
            <a:off x="4876800" y="3200400"/>
            <a:ext cx="4102098" cy="2785324"/>
          </a:xfrm>
          <a:prstGeom prst="rect">
            <a:avLst/>
          </a:prstGeom>
        </p:spPr>
      </p:pic>
    </p:spTree>
    <p:extLst>
      <p:ext uri="{BB962C8B-B14F-4D97-AF65-F5344CB8AC3E}">
        <p14:creationId xmlns:p14="http://schemas.microsoft.com/office/powerpoint/2010/main" val="1496445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#3:</a:t>
            </a:r>
          </a:p>
        </p:txBody>
      </p:sp>
      <p:sp>
        <p:nvSpPr>
          <p:cNvPr id="5123" name="Rectangle 3"/>
          <p:cNvSpPr>
            <a:spLocks noGrp="1" noChangeArrowheads="1"/>
          </p:cNvSpPr>
          <p:nvPr>
            <p:ph type="body" idx="4294967295"/>
          </p:nvPr>
        </p:nvSpPr>
        <p:spPr>
          <a:xfrm>
            <a:off x="165102" y="1524000"/>
            <a:ext cx="8674098" cy="2362200"/>
          </a:xfrm>
        </p:spPr>
        <p:txBody>
          <a:bodyPr/>
          <a:lstStyle/>
          <a:p>
            <a:pPr marL="0" indent="0" algn="ctr">
              <a:lnSpc>
                <a:spcPct val="110000"/>
              </a:lnSpc>
              <a:buNone/>
              <a:defRPr/>
            </a:pPr>
            <a:r>
              <a:rPr lang="en-US" sz="3600" b="1" dirty="0">
                <a:latin typeface="Arial" charset="0"/>
                <a:ea typeface="Arial" charset="0"/>
                <a:cs typeface="Arial" charset="0"/>
              </a:rPr>
              <a:t>Create your Mission Statement &amp; Values Statement</a:t>
            </a:r>
          </a:p>
        </p:txBody>
      </p:sp>
      <p:pic>
        <p:nvPicPr>
          <p:cNvPr id="8" name="Picture 7" descr="A white background with black text&#10;&#10;Description automatically generated">
            <a:extLst>
              <a:ext uri="{FF2B5EF4-FFF2-40B4-BE49-F238E27FC236}">
                <a16:creationId xmlns:a16="http://schemas.microsoft.com/office/drawing/2014/main" id="{CF78B9F4-8201-299D-9BFE-226F1438659F}"/>
              </a:ext>
            </a:extLst>
          </p:cNvPr>
          <p:cNvPicPr>
            <a:picLocks noChangeAspect="1"/>
          </p:cNvPicPr>
          <p:nvPr/>
        </p:nvPicPr>
        <p:blipFill>
          <a:blip r:embed="rId2"/>
          <a:stretch>
            <a:fillRect/>
          </a:stretch>
        </p:blipFill>
        <p:spPr>
          <a:xfrm>
            <a:off x="4876800" y="3048000"/>
            <a:ext cx="4102098" cy="2980631"/>
          </a:xfrm>
          <a:prstGeom prst="rect">
            <a:avLst/>
          </a:prstGeom>
        </p:spPr>
      </p:pic>
      <p:pic>
        <p:nvPicPr>
          <p:cNvPr id="12" name="Picture 11" descr="A white paper with black text&#10;&#10;Description automatically generated">
            <a:extLst>
              <a:ext uri="{FF2B5EF4-FFF2-40B4-BE49-F238E27FC236}">
                <a16:creationId xmlns:a16="http://schemas.microsoft.com/office/drawing/2014/main" id="{85BC67FF-3EC1-EE8E-378C-D9A21A01765F}"/>
              </a:ext>
            </a:extLst>
          </p:cNvPr>
          <p:cNvPicPr>
            <a:picLocks noChangeAspect="1"/>
          </p:cNvPicPr>
          <p:nvPr/>
        </p:nvPicPr>
        <p:blipFill>
          <a:blip r:embed="rId3"/>
          <a:stretch>
            <a:fillRect/>
          </a:stretch>
        </p:blipFill>
        <p:spPr>
          <a:xfrm>
            <a:off x="165102" y="3048000"/>
            <a:ext cx="4102098" cy="2980631"/>
          </a:xfrm>
          <a:prstGeom prst="rect">
            <a:avLst/>
          </a:prstGeom>
        </p:spPr>
      </p:pic>
    </p:spTree>
    <p:extLst>
      <p:ext uri="{BB962C8B-B14F-4D97-AF65-F5344CB8AC3E}">
        <p14:creationId xmlns:p14="http://schemas.microsoft.com/office/powerpoint/2010/main" val="2437724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#4:</a:t>
            </a:r>
          </a:p>
        </p:txBody>
      </p:sp>
      <p:sp>
        <p:nvSpPr>
          <p:cNvPr id="5123" name="Rectangle 3"/>
          <p:cNvSpPr>
            <a:spLocks noGrp="1" noChangeArrowheads="1"/>
          </p:cNvSpPr>
          <p:nvPr>
            <p:ph type="body" idx="4294967295"/>
          </p:nvPr>
        </p:nvSpPr>
        <p:spPr>
          <a:xfrm>
            <a:off x="152400" y="1295400"/>
            <a:ext cx="8839200" cy="4724400"/>
          </a:xfrm>
        </p:spPr>
        <p:txBody>
          <a:bodyPr/>
          <a:lstStyle/>
          <a:p>
            <a:pPr marL="0" indent="0" algn="ctr">
              <a:lnSpc>
                <a:spcPct val="110000"/>
              </a:lnSpc>
              <a:buNone/>
              <a:defRPr/>
            </a:pPr>
            <a:r>
              <a:rPr lang="en-US" sz="3600" b="1" dirty="0">
                <a:latin typeface="Arial" charset="0"/>
                <a:ea typeface="Arial" charset="0"/>
                <a:cs typeface="Arial" charset="0"/>
              </a:rPr>
              <a:t>Start Building &amp; Maintaining Positive Working Relationships </a:t>
            </a:r>
          </a:p>
        </p:txBody>
      </p:sp>
      <p:pic>
        <p:nvPicPr>
          <p:cNvPr id="3" name="Picture 2" descr="A group of people posing for a photo&#10;&#10;Description automatically generated">
            <a:extLst>
              <a:ext uri="{FF2B5EF4-FFF2-40B4-BE49-F238E27FC236}">
                <a16:creationId xmlns:a16="http://schemas.microsoft.com/office/drawing/2014/main" id="{2FD3076E-4794-3D31-2365-0B862AEE4C49}"/>
              </a:ext>
            </a:extLst>
          </p:cNvPr>
          <p:cNvPicPr>
            <a:picLocks noChangeAspect="1"/>
          </p:cNvPicPr>
          <p:nvPr/>
        </p:nvPicPr>
        <p:blipFill>
          <a:blip r:embed="rId2"/>
          <a:stretch>
            <a:fillRect/>
          </a:stretch>
        </p:blipFill>
        <p:spPr>
          <a:xfrm>
            <a:off x="1524000" y="2514600"/>
            <a:ext cx="6172200" cy="3479800"/>
          </a:xfrm>
          <a:prstGeom prst="rect">
            <a:avLst/>
          </a:prstGeom>
        </p:spPr>
      </p:pic>
    </p:spTree>
    <p:extLst>
      <p:ext uri="{BB962C8B-B14F-4D97-AF65-F5344CB8AC3E}">
        <p14:creationId xmlns:p14="http://schemas.microsoft.com/office/powerpoint/2010/main" val="416538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#5:</a:t>
            </a:r>
          </a:p>
        </p:txBody>
      </p:sp>
      <p:sp>
        <p:nvSpPr>
          <p:cNvPr id="5123" name="Rectangle 3"/>
          <p:cNvSpPr>
            <a:spLocks noGrp="1" noChangeArrowheads="1"/>
          </p:cNvSpPr>
          <p:nvPr>
            <p:ph type="body" idx="4294967295"/>
          </p:nvPr>
        </p:nvSpPr>
        <p:spPr>
          <a:xfrm>
            <a:off x="165100" y="1219200"/>
            <a:ext cx="8991600" cy="4724400"/>
          </a:xfrm>
        </p:spPr>
        <p:txBody>
          <a:bodyPr/>
          <a:lstStyle/>
          <a:p>
            <a:pPr marL="0" indent="0" algn="ctr">
              <a:lnSpc>
                <a:spcPct val="110000"/>
              </a:lnSpc>
              <a:buNone/>
              <a:defRPr/>
            </a:pPr>
            <a:r>
              <a:rPr lang="en-US" sz="3600" b="1" dirty="0">
                <a:latin typeface="Arial" charset="0"/>
                <a:ea typeface="Arial" charset="0"/>
                <a:cs typeface="Arial" charset="0"/>
              </a:rPr>
              <a:t>Don’t Forget Why WE Are Here &amp; Why YOU Are Here (In your Promoted Position)</a:t>
            </a:r>
          </a:p>
        </p:txBody>
      </p:sp>
      <p:pic>
        <p:nvPicPr>
          <p:cNvPr id="2" name="Picture 1" descr="A group of people sitting at a table&#10;&#10;Description automatically generated with medium confidence">
            <a:extLst>
              <a:ext uri="{FF2B5EF4-FFF2-40B4-BE49-F238E27FC236}">
                <a16:creationId xmlns:a16="http://schemas.microsoft.com/office/drawing/2014/main" id="{20898A0F-3051-75F7-2989-80F49FE6BA79}"/>
              </a:ext>
            </a:extLst>
          </p:cNvPr>
          <p:cNvPicPr>
            <a:picLocks noChangeAspect="1"/>
          </p:cNvPicPr>
          <p:nvPr/>
        </p:nvPicPr>
        <p:blipFill>
          <a:blip r:embed="rId2"/>
          <a:stretch>
            <a:fillRect/>
          </a:stretch>
        </p:blipFill>
        <p:spPr>
          <a:xfrm>
            <a:off x="152400" y="3124200"/>
            <a:ext cx="4254500" cy="2895600"/>
          </a:xfrm>
          <a:prstGeom prst="rect">
            <a:avLst/>
          </a:prstGeom>
        </p:spPr>
      </p:pic>
      <p:pic>
        <p:nvPicPr>
          <p:cNvPr id="3" name="Picture 2">
            <a:extLst>
              <a:ext uri="{FF2B5EF4-FFF2-40B4-BE49-F238E27FC236}">
                <a16:creationId xmlns:a16="http://schemas.microsoft.com/office/drawing/2014/main" id="{A2230E11-CF66-7489-0B6F-30CA972E11C0}"/>
              </a:ext>
            </a:extLst>
          </p:cNvPr>
          <p:cNvPicPr>
            <a:picLocks noChangeAspect="1"/>
          </p:cNvPicPr>
          <p:nvPr/>
        </p:nvPicPr>
        <p:blipFill>
          <a:blip r:embed="rId3"/>
          <a:stretch>
            <a:fillRect/>
          </a:stretch>
        </p:blipFill>
        <p:spPr>
          <a:xfrm>
            <a:off x="4724400" y="3124200"/>
            <a:ext cx="4254500" cy="2895600"/>
          </a:xfrm>
          <a:prstGeom prst="rect">
            <a:avLst/>
          </a:prstGeom>
        </p:spPr>
      </p:pic>
    </p:spTree>
    <p:extLst>
      <p:ext uri="{BB962C8B-B14F-4D97-AF65-F5344CB8AC3E}">
        <p14:creationId xmlns:p14="http://schemas.microsoft.com/office/powerpoint/2010/main" val="3777674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#6:</a:t>
            </a:r>
          </a:p>
        </p:txBody>
      </p:sp>
      <p:sp>
        <p:nvSpPr>
          <p:cNvPr id="5123" name="Rectangle 3"/>
          <p:cNvSpPr>
            <a:spLocks noGrp="1" noChangeArrowheads="1"/>
          </p:cNvSpPr>
          <p:nvPr>
            <p:ph type="body" idx="4294967295"/>
          </p:nvPr>
        </p:nvSpPr>
        <p:spPr>
          <a:xfrm>
            <a:off x="152400" y="1905000"/>
            <a:ext cx="3352800" cy="4724400"/>
          </a:xfrm>
        </p:spPr>
        <p:txBody>
          <a:bodyPr/>
          <a:lstStyle/>
          <a:p>
            <a:pPr marL="0" indent="0" algn="ctr">
              <a:lnSpc>
                <a:spcPct val="110000"/>
              </a:lnSpc>
              <a:buNone/>
              <a:defRPr/>
            </a:pPr>
            <a:r>
              <a:rPr lang="en-US" sz="4800" b="1" dirty="0">
                <a:latin typeface="Arial" charset="0"/>
                <a:ea typeface="Arial" charset="0"/>
                <a:cs typeface="Arial" charset="0"/>
              </a:rPr>
              <a:t>Remember EVERY Point Counts</a:t>
            </a:r>
          </a:p>
        </p:txBody>
      </p:sp>
      <p:pic>
        <p:nvPicPr>
          <p:cNvPr id="4" name="Picture 3">
            <a:extLst>
              <a:ext uri="{FF2B5EF4-FFF2-40B4-BE49-F238E27FC236}">
                <a16:creationId xmlns:a16="http://schemas.microsoft.com/office/drawing/2014/main" id="{0928A16C-9849-D189-7715-D16D15B42024}"/>
              </a:ext>
            </a:extLst>
          </p:cNvPr>
          <p:cNvPicPr>
            <a:picLocks noChangeAspect="1"/>
          </p:cNvPicPr>
          <p:nvPr/>
        </p:nvPicPr>
        <p:blipFill>
          <a:blip r:embed="rId2"/>
          <a:stretch>
            <a:fillRect/>
          </a:stretch>
        </p:blipFill>
        <p:spPr>
          <a:xfrm>
            <a:off x="3581400" y="1447800"/>
            <a:ext cx="5410200" cy="4472016"/>
          </a:xfrm>
          <a:prstGeom prst="rect">
            <a:avLst/>
          </a:prstGeom>
        </p:spPr>
      </p:pic>
    </p:spTree>
    <p:extLst>
      <p:ext uri="{BB962C8B-B14F-4D97-AF65-F5344CB8AC3E}">
        <p14:creationId xmlns:p14="http://schemas.microsoft.com/office/powerpoint/2010/main" val="1580756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#7:</a:t>
            </a:r>
          </a:p>
        </p:txBody>
      </p:sp>
      <p:sp>
        <p:nvSpPr>
          <p:cNvPr id="5123" name="Rectangle 3"/>
          <p:cNvSpPr>
            <a:spLocks noGrp="1" noChangeArrowheads="1"/>
          </p:cNvSpPr>
          <p:nvPr>
            <p:ph type="body" idx="4294967295"/>
          </p:nvPr>
        </p:nvSpPr>
        <p:spPr>
          <a:xfrm>
            <a:off x="152400" y="1524000"/>
            <a:ext cx="8839200" cy="4724400"/>
          </a:xfrm>
        </p:spPr>
        <p:txBody>
          <a:bodyPr/>
          <a:lstStyle/>
          <a:p>
            <a:pPr marL="0" indent="0" algn="ctr">
              <a:lnSpc>
                <a:spcPct val="110000"/>
              </a:lnSpc>
              <a:buNone/>
              <a:defRPr/>
            </a:pPr>
            <a:r>
              <a:rPr lang="en-US" sz="4400" b="1" dirty="0">
                <a:latin typeface="Arial" charset="0"/>
                <a:ea typeface="Arial" charset="0"/>
                <a:cs typeface="Arial" charset="0"/>
              </a:rPr>
              <a:t>Be a Mentor for Someone Else</a:t>
            </a:r>
          </a:p>
        </p:txBody>
      </p:sp>
      <p:pic>
        <p:nvPicPr>
          <p:cNvPr id="4" name="Picture 3" descr="A group of firefighters in a line&#10;&#10;Description automatically generated">
            <a:extLst>
              <a:ext uri="{FF2B5EF4-FFF2-40B4-BE49-F238E27FC236}">
                <a16:creationId xmlns:a16="http://schemas.microsoft.com/office/drawing/2014/main" id="{70589EFD-5512-E377-2F72-AEDE75E45AAB}"/>
              </a:ext>
            </a:extLst>
          </p:cNvPr>
          <p:cNvPicPr>
            <a:picLocks noChangeAspect="1"/>
          </p:cNvPicPr>
          <p:nvPr/>
        </p:nvPicPr>
        <p:blipFill>
          <a:blip r:embed="rId2"/>
          <a:stretch>
            <a:fillRect/>
          </a:stretch>
        </p:blipFill>
        <p:spPr>
          <a:xfrm>
            <a:off x="4953000" y="2743200"/>
            <a:ext cx="4038600" cy="3276600"/>
          </a:xfrm>
          <a:prstGeom prst="rect">
            <a:avLst/>
          </a:prstGeom>
        </p:spPr>
      </p:pic>
      <p:pic>
        <p:nvPicPr>
          <p:cNvPr id="3" name="Picture 2" descr="A white wall with black text&#10;&#10;Description automatically generated">
            <a:extLst>
              <a:ext uri="{FF2B5EF4-FFF2-40B4-BE49-F238E27FC236}">
                <a16:creationId xmlns:a16="http://schemas.microsoft.com/office/drawing/2014/main" id="{7BF6B0D7-B3AE-FC84-B979-75937A4233BD}"/>
              </a:ext>
            </a:extLst>
          </p:cNvPr>
          <p:cNvPicPr>
            <a:picLocks noChangeAspect="1"/>
          </p:cNvPicPr>
          <p:nvPr/>
        </p:nvPicPr>
        <p:blipFill>
          <a:blip r:embed="rId3"/>
          <a:stretch>
            <a:fillRect/>
          </a:stretch>
        </p:blipFill>
        <p:spPr>
          <a:xfrm>
            <a:off x="152401" y="2743200"/>
            <a:ext cx="4267200" cy="3276600"/>
          </a:xfrm>
          <a:prstGeom prst="rect">
            <a:avLst/>
          </a:prstGeom>
        </p:spPr>
      </p:pic>
    </p:spTree>
    <p:extLst>
      <p:ext uri="{BB962C8B-B14F-4D97-AF65-F5344CB8AC3E}">
        <p14:creationId xmlns:p14="http://schemas.microsoft.com/office/powerpoint/2010/main" val="10496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#8:</a:t>
            </a:r>
          </a:p>
        </p:txBody>
      </p:sp>
      <p:sp>
        <p:nvSpPr>
          <p:cNvPr id="5123" name="Rectangle 3"/>
          <p:cNvSpPr>
            <a:spLocks noGrp="1" noChangeArrowheads="1"/>
          </p:cNvSpPr>
          <p:nvPr>
            <p:ph type="body" idx="4294967295"/>
          </p:nvPr>
        </p:nvSpPr>
        <p:spPr>
          <a:xfrm>
            <a:off x="152400" y="2127250"/>
            <a:ext cx="6019800" cy="1574800"/>
          </a:xfrm>
        </p:spPr>
        <p:txBody>
          <a:bodyPr/>
          <a:lstStyle/>
          <a:p>
            <a:pPr marL="0" indent="0" algn="ctr">
              <a:lnSpc>
                <a:spcPct val="110000"/>
              </a:lnSpc>
              <a:buNone/>
              <a:defRPr/>
            </a:pPr>
            <a:r>
              <a:rPr lang="en-US" sz="4400" b="1" dirty="0">
                <a:latin typeface="Arial" charset="0"/>
                <a:ea typeface="Arial" charset="0"/>
                <a:cs typeface="Arial" charset="0"/>
              </a:rPr>
              <a:t>Find your Mentors</a:t>
            </a:r>
          </a:p>
        </p:txBody>
      </p:sp>
      <p:pic>
        <p:nvPicPr>
          <p:cNvPr id="5" name="Picture 4" descr="A group of men smiling for the camera&#10;&#10;Description automatically generated">
            <a:extLst>
              <a:ext uri="{FF2B5EF4-FFF2-40B4-BE49-F238E27FC236}">
                <a16:creationId xmlns:a16="http://schemas.microsoft.com/office/drawing/2014/main" id="{ED448BA1-01F4-69D5-4B91-7330F43FC3B9}"/>
              </a:ext>
            </a:extLst>
          </p:cNvPr>
          <p:cNvPicPr>
            <a:picLocks noChangeAspect="1"/>
          </p:cNvPicPr>
          <p:nvPr/>
        </p:nvPicPr>
        <p:blipFill>
          <a:blip r:embed="rId2"/>
          <a:stretch>
            <a:fillRect/>
          </a:stretch>
        </p:blipFill>
        <p:spPr>
          <a:xfrm rot="10800000">
            <a:off x="152400" y="3759200"/>
            <a:ext cx="2895600" cy="2273300"/>
          </a:xfrm>
          <a:prstGeom prst="rect">
            <a:avLst/>
          </a:prstGeom>
        </p:spPr>
      </p:pic>
      <p:pic>
        <p:nvPicPr>
          <p:cNvPr id="7" name="Picture 6" descr="A group of men standing together&#10;&#10;Description automatically generated">
            <a:extLst>
              <a:ext uri="{FF2B5EF4-FFF2-40B4-BE49-F238E27FC236}">
                <a16:creationId xmlns:a16="http://schemas.microsoft.com/office/drawing/2014/main" id="{45435F3D-4105-AF46-6FB2-AA6B2A880F8B}"/>
              </a:ext>
            </a:extLst>
          </p:cNvPr>
          <p:cNvPicPr>
            <a:picLocks noChangeAspect="1"/>
          </p:cNvPicPr>
          <p:nvPr/>
        </p:nvPicPr>
        <p:blipFill>
          <a:blip r:embed="rId3"/>
          <a:stretch>
            <a:fillRect/>
          </a:stretch>
        </p:blipFill>
        <p:spPr>
          <a:xfrm>
            <a:off x="3187700" y="3759200"/>
            <a:ext cx="2895600" cy="2273300"/>
          </a:xfrm>
          <a:prstGeom prst="rect">
            <a:avLst/>
          </a:prstGeom>
        </p:spPr>
      </p:pic>
      <p:pic>
        <p:nvPicPr>
          <p:cNvPr id="9" name="Picture 8" descr="A group of men posing for a photo&#10;&#10;Description automatically generated">
            <a:extLst>
              <a:ext uri="{FF2B5EF4-FFF2-40B4-BE49-F238E27FC236}">
                <a16:creationId xmlns:a16="http://schemas.microsoft.com/office/drawing/2014/main" id="{0472AC88-7476-542A-3326-57990E9CDECB}"/>
              </a:ext>
            </a:extLst>
          </p:cNvPr>
          <p:cNvPicPr>
            <a:picLocks noChangeAspect="1"/>
          </p:cNvPicPr>
          <p:nvPr/>
        </p:nvPicPr>
        <p:blipFill>
          <a:blip r:embed="rId4"/>
          <a:stretch>
            <a:fillRect/>
          </a:stretch>
        </p:blipFill>
        <p:spPr>
          <a:xfrm>
            <a:off x="6222999" y="3752850"/>
            <a:ext cx="2806701" cy="2279650"/>
          </a:xfrm>
          <a:prstGeom prst="rect">
            <a:avLst/>
          </a:prstGeom>
        </p:spPr>
      </p:pic>
      <p:pic>
        <p:nvPicPr>
          <p:cNvPr id="11" name="Picture 10" descr="A group of people sitting in front of a microphone&#10;&#10;Description automatically generated">
            <a:extLst>
              <a:ext uri="{FF2B5EF4-FFF2-40B4-BE49-F238E27FC236}">
                <a16:creationId xmlns:a16="http://schemas.microsoft.com/office/drawing/2014/main" id="{3E2ACAAD-E943-4CD1-EC39-550DF32B753A}"/>
              </a:ext>
            </a:extLst>
          </p:cNvPr>
          <p:cNvPicPr>
            <a:picLocks noChangeAspect="1"/>
          </p:cNvPicPr>
          <p:nvPr/>
        </p:nvPicPr>
        <p:blipFill>
          <a:blip r:embed="rId5"/>
          <a:stretch>
            <a:fillRect/>
          </a:stretch>
        </p:blipFill>
        <p:spPr>
          <a:xfrm rot="10800000">
            <a:off x="6172200" y="1447800"/>
            <a:ext cx="2857500" cy="2152650"/>
          </a:xfrm>
          <a:prstGeom prst="rect">
            <a:avLst/>
          </a:prstGeom>
        </p:spPr>
      </p:pic>
    </p:spTree>
    <p:extLst>
      <p:ext uri="{BB962C8B-B14F-4D97-AF65-F5344CB8AC3E}">
        <p14:creationId xmlns:p14="http://schemas.microsoft.com/office/powerpoint/2010/main" val="336660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#9:</a:t>
            </a:r>
          </a:p>
        </p:txBody>
      </p:sp>
      <p:sp>
        <p:nvSpPr>
          <p:cNvPr id="5123" name="Rectangle 3"/>
          <p:cNvSpPr>
            <a:spLocks noGrp="1" noChangeArrowheads="1"/>
          </p:cNvSpPr>
          <p:nvPr>
            <p:ph type="body" idx="4294967295"/>
          </p:nvPr>
        </p:nvSpPr>
        <p:spPr>
          <a:xfrm>
            <a:off x="0" y="1295400"/>
            <a:ext cx="9144000" cy="4724400"/>
          </a:xfrm>
        </p:spPr>
        <p:txBody>
          <a:bodyPr/>
          <a:lstStyle/>
          <a:p>
            <a:pPr marL="0" indent="0" algn="ctr">
              <a:lnSpc>
                <a:spcPct val="110000"/>
              </a:lnSpc>
              <a:buNone/>
              <a:defRPr/>
            </a:pPr>
            <a:r>
              <a:rPr lang="en-US" sz="4000" b="1" dirty="0">
                <a:latin typeface="Arial" charset="0"/>
                <a:ea typeface="Arial" charset="0"/>
                <a:cs typeface="Arial" charset="0"/>
              </a:rPr>
              <a:t>Know What “They” Are Looking For</a:t>
            </a:r>
          </a:p>
        </p:txBody>
      </p:sp>
      <p:pic>
        <p:nvPicPr>
          <p:cNvPr id="5" name="Picture 4" descr="The back of a fire truck&#10;&#10;Description automatically generated">
            <a:extLst>
              <a:ext uri="{FF2B5EF4-FFF2-40B4-BE49-F238E27FC236}">
                <a16:creationId xmlns:a16="http://schemas.microsoft.com/office/drawing/2014/main" id="{9CD01124-9697-D367-AF9A-4DB9E649D51E}"/>
              </a:ext>
            </a:extLst>
          </p:cNvPr>
          <p:cNvPicPr>
            <a:picLocks noChangeAspect="1"/>
          </p:cNvPicPr>
          <p:nvPr/>
        </p:nvPicPr>
        <p:blipFill>
          <a:blip r:embed="rId2"/>
          <a:stretch>
            <a:fillRect/>
          </a:stretch>
        </p:blipFill>
        <p:spPr>
          <a:xfrm>
            <a:off x="4800600" y="2209800"/>
            <a:ext cx="4249044" cy="3733800"/>
          </a:xfrm>
          <a:prstGeom prst="rect">
            <a:avLst/>
          </a:prstGeom>
        </p:spPr>
      </p:pic>
      <p:pic>
        <p:nvPicPr>
          <p:cNvPr id="9" name="Picture 8" descr="A person in a firefighter's uniform talking to another person&#10;&#10;Description automatically generated">
            <a:extLst>
              <a:ext uri="{FF2B5EF4-FFF2-40B4-BE49-F238E27FC236}">
                <a16:creationId xmlns:a16="http://schemas.microsoft.com/office/drawing/2014/main" id="{17690A17-DE16-021C-7526-EFBBC2EF69E3}"/>
              </a:ext>
            </a:extLst>
          </p:cNvPr>
          <p:cNvPicPr>
            <a:picLocks noChangeAspect="1"/>
          </p:cNvPicPr>
          <p:nvPr/>
        </p:nvPicPr>
        <p:blipFill>
          <a:blip r:embed="rId3"/>
          <a:stretch>
            <a:fillRect/>
          </a:stretch>
        </p:blipFill>
        <p:spPr>
          <a:xfrm>
            <a:off x="94357" y="2209800"/>
            <a:ext cx="4249044" cy="3733800"/>
          </a:xfrm>
          <a:prstGeom prst="rect">
            <a:avLst/>
          </a:prstGeom>
        </p:spPr>
      </p:pic>
    </p:spTree>
    <p:extLst>
      <p:ext uri="{BB962C8B-B14F-4D97-AF65-F5344CB8AC3E}">
        <p14:creationId xmlns:p14="http://schemas.microsoft.com/office/powerpoint/2010/main" val="268763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228600" y="277009"/>
            <a:ext cx="8686800" cy="1143000"/>
          </a:xfrm>
          <a:noFill/>
        </p:spPr>
        <p:txBody>
          <a:bodyPr>
            <a:noAutofit/>
          </a:bodyPr>
          <a:lstStyle/>
          <a:p>
            <a:r>
              <a:rPr lang="en-US" sz="6000" b="1" u="sng" dirty="0">
                <a:solidFill>
                  <a:schemeClr val="tx1"/>
                </a:solidFill>
                <a:latin typeface="Arial" charset="0"/>
                <a:ea typeface="Arial" charset="0"/>
                <a:cs typeface="Arial" charset="0"/>
              </a:rPr>
              <a:t>WHO I AM / AM NOT:</a:t>
            </a:r>
          </a:p>
        </p:txBody>
      </p:sp>
      <p:sp>
        <p:nvSpPr>
          <p:cNvPr id="3075" name="Subtitle 2"/>
          <p:cNvSpPr>
            <a:spLocks noGrp="1"/>
          </p:cNvSpPr>
          <p:nvPr>
            <p:ph idx="1"/>
          </p:nvPr>
        </p:nvSpPr>
        <p:spPr>
          <a:xfrm>
            <a:off x="-304800" y="1447800"/>
            <a:ext cx="9448800" cy="5257800"/>
          </a:xfrm>
        </p:spPr>
        <p:txBody>
          <a:bodyPr>
            <a:normAutofit/>
          </a:bodyPr>
          <a:lstStyle/>
          <a:p>
            <a:pPr marL="971550" lvl="1" indent="-514350">
              <a:buFont typeface="+mj-lt"/>
              <a:buAutoNum type="arabicPeriod"/>
            </a:pPr>
            <a:r>
              <a:rPr lang="en-US" sz="3200" b="1" dirty="0">
                <a:latin typeface="Arial" charset="0"/>
                <a:ea typeface="Arial" charset="0"/>
                <a:cs typeface="Arial" charset="0"/>
              </a:rPr>
              <a:t>Beginning Thoughts</a:t>
            </a:r>
          </a:p>
          <a:p>
            <a:pPr marL="971550" lvl="1" indent="-514350">
              <a:buFont typeface="+mj-lt"/>
              <a:buAutoNum type="arabicPeriod"/>
            </a:pPr>
            <a:r>
              <a:rPr lang="en-US" sz="3200" dirty="0">
                <a:latin typeface="Arial" charset="0"/>
                <a:ea typeface="Arial" charset="0"/>
                <a:cs typeface="Arial" charset="0"/>
              </a:rPr>
              <a:t>7</a:t>
            </a:r>
            <a:endParaRPr lang="en-US" sz="4000" u="sng" dirty="0">
              <a:solidFill>
                <a:srgbClr val="3333CC"/>
              </a:solidFill>
              <a:latin typeface="Arial" charset="0"/>
              <a:ea typeface="Arial" charset="0"/>
              <a:cs typeface="Arial" charset="0"/>
            </a:endParaRPr>
          </a:p>
          <a:p>
            <a:pPr marL="914400" lvl="2" indent="0">
              <a:buNone/>
            </a:pPr>
            <a:endParaRPr lang="en-US" sz="3200" dirty="0">
              <a:latin typeface="AvantGarde Bk BT"/>
            </a:endParaRPr>
          </a:p>
          <a:p>
            <a:pPr lvl="1" eaLnBrk="1" hangingPunct="1">
              <a:buFontTx/>
              <a:buChar char="•"/>
            </a:pPr>
            <a:endParaRPr lang="en-US" sz="3600" dirty="0">
              <a:latin typeface="AvantGarde Bk BT"/>
            </a:endParaRPr>
          </a:p>
          <a:p>
            <a:pPr marL="0" indent="0" eaLnBrk="1" hangingPunct="1">
              <a:buFont typeface="Arial" pitchFamily="34" charset="0"/>
              <a:buNone/>
            </a:pPr>
            <a:endParaRPr lang="en-US" b="1" dirty="0">
              <a:latin typeface="AvantGarde Bk BT"/>
            </a:endParaRPr>
          </a:p>
        </p:txBody>
      </p:sp>
      <p:pic>
        <p:nvPicPr>
          <p:cNvPr id="3" name="Picture 2">
            <a:extLst>
              <a:ext uri="{FF2B5EF4-FFF2-40B4-BE49-F238E27FC236}">
                <a16:creationId xmlns:a16="http://schemas.microsoft.com/office/drawing/2014/main" id="{93580428-1282-2640-ACF3-C2A23636CB58}"/>
              </a:ext>
            </a:extLst>
          </p:cNvPr>
          <p:cNvPicPr>
            <a:picLocks noChangeAspect="1"/>
          </p:cNvPicPr>
          <p:nvPr/>
        </p:nvPicPr>
        <p:blipFill>
          <a:blip r:embed="rId2"/>
          <a:stretch>
            <a:fillRect/>
          </a:stretch>
        </p:blipFill>
        <p:spPr>
          <a:xfrm>
            <a:off x="0" y="1447800"/>
            <a:ext cx="9144000" cy="5410200"/>
          </a:xfrm>
          <a:prstGeom prst="rect">
            <a:avLst/>
          </a:prstGeom>
        </p:spPr>
      </p:pic>
    </p:spTree>
    <p:extLst>
      <p:ext uri="{BB962C8B-B14F-4D97-AF65-F5344CB8AC3E}">
        <p14:creationId xmlns:p14="http://schemas.microsoft.com/office/powerpoint/2010/main" val="3538851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#10:</a:t>
            </a:r>
          </a:p>
        </p:txBody>
      </p:sp>
      <p:sp>
        <p:nvSpPr>
          <p:cNvPr id="5123" name="Rectangle 3"/>
          <p:cNvSpPr>
            <a:spLocks noGrp="1" noChangeArrowheads="1"/>
          </p:cNvSpPr>
          <p:nvPr>
            <p:ph type="body" idx="4294967295"/>
          </p:nvPr>
        </p:nvSpPr>
        <p:spPr>
          <a:xfrm>
            <a:off x="152400" y="1295400"/>
            <a:ext cx="8991600" cy="4724400"/>
          </a:xfrm>
        </p:spPr>
        <p:txBody>
          <a:bodyPr/>
          <a:lstStyle/>
          <a:p>
            <a:pPr marL="0" indent="0" algn="ctr">
              <a:lnSpc>
                <a:spcPct val="110000"/>
              </a:lnSpc>
              <a:buNone/>
              <a:defRPr/>
            </a:pPr>
            <a:r>
              <a:rPr lang="en-US" b="1" dirty="0">
                <a:latin typeface="Arial" charset="0"/>
                <a:ea typeface="Arial" charset="0"/>
                <a:cs typeface="Arial" charset="0"/>
              </a:rPr>
              <a:t>Continuously Strive for Credibility &amp; Respect, As Opposed to Just Being Liked</a:t>
            </a:r>
          </a:p>
        </p:txBody>
      </p:sp>
      <p:pic>
        <p:nvPicPr>
          <p:cNvPr id="3" name="Picture 2" descr="A person holding a sign&#10;&#10;Description automatically generated">
            <a:extLst>
              <a:ext uri="{FF2B5EF4-FFF2-40B4-BE49-F238E27FC236}">
                <a16:creationId xmlns:a16="http://schemas.microsoft.com/office/drawing/2014/main" id="{D6E9C2F4-861B-69B7-9765-52BC51190A92}"/>
              </a:ext>
            </a:extLst>
          </p:cNvPr>
          <p:cNvPicPr>
            <a:picLocks noChangeAspect="1"/>
          </p:cNvPicPr>
          <p:nvPr/>
        </p:nvPicPr>
        <p:blipFill>
          <a:blip r:embed="rId2"/>
          <a:stretch>
            <a:fillRect/>
          </a:stretch>
        </p:blipFill>
        <p:spPr>
          <a:xfrm>
            <a:off x="584200" y="2590800"/>
            <a:ext cx="3429000" cy="3429000"/>
          </a:xfrm>
          <a:prstGeom prst="rect">
            <a:avLst/>
          </a:prstGeom>
        </p:spPr>
      </p:pic>
      <p:pic>
        <p:nvPicPr>
          <p:cNvPr id="5" name="Picture 4" descr="A person in a firefighter outfit&#10;&#10;Description automatically generated">
            <a:extLst>
              <a:ext uri="{FF2B5EF4-FFF2-40B4-BE49-F238E27FC236}">
                <a16:creationId xmlns:a16="http://schemas.microsoft.com/office/drawing/2014/main" id="{BAD51FAC-6E08-A241-4338-57C9B89B1325}"/>
              </a:ext>
            </a:extLst>
          </p:cNvPr>
          <p:cNvPicPr>
            <a:picLocks noChangeAspect="1"/>
          </p:cNvPicPr>
          <p:nvPr/>
        </p:nvPicPr>
        <p:blipFill>
          <a:blip r:embed="rId3"/>
          <a:stretch>
            <a:fillRect/>
          </a:stretch>
        </p:blipFill>
        <p:spPr>
          <a:xfrm>
            <a:off x="5410200" y="2590800"/>
            <a:ext cx="3429000" cy="3429000"/>
          </a:xfrm>
          <a:prstGeom prst="rect">
            <a:avLst/>
          </a:prstGeom>
        </p:spPr>
      </p:pic>
    </p:spTree>
    <p:extLst>
      <p:ext uri="{BB962C8B-B14F-4D97-AF65-F5344CB8AC3E}">
        <p14:creationId xmlns:p14="http://schemas.microsoft.com/office/powerpoint/2010/main" val="2329774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#11:</a:t>
            </a:r>
          </a:p>
        </p:txBody>
      </p:sp>
      <p:sp>
        <p:nvSpPr>
          <p:cNvPr id="5123" name="Rectangle 3"/>
          <p:cNvSpPr>
            <a:spLocks noGrp="1" noChangeArrowheads="1"/>
          </p:cNvSpPr>
          <p:nvPr>
            <p:ph type="body" idx="4294967295"/>
          </p:nvPr>
        </p:nvSpPr>
        <p:spPr>
          <a:xfrm>
            <a:off x="152400" y="1295400"/>
            <a:ext cx="9144000" cy="4724400"/>
          </a:xfrm>
        </p:spPr>
        <p:txBody>
          <a:bodyPr/>
          <a:lstStyle/>
          <a:p>
            <a:pPr marL="0" indent="0" algn="ctr">
              <a:lnSpc>
                <a:spcPct val="110000"/>
              </a:lnSpc>
              <a:buNone/>
              <a:defRPr/>
            </a:pPr>
            <a:r>
              <a:rPr lang="en-US" sz="3600" b="1" dirty="0">
                <a:latin typeface="Arial" charset="0"/>
                <a:ea typeface="Arial" charset="0"/>
                <a:cs typeface="Arial" charset="0"/>
              </a:rPr>
              <a:t>Remember We Promote People and NOT Resumes </a:t>
            </a:r>
          </a:p>
          <a:p>
            <a:pPr>
              <a:lnSpc>
                <a:spcPct val="110000"/>
              </a:lnSpc>
              <a:defRPr/>
            </a:pPr>
            <a:endParaRPr lang="en-US" sz="2800" dirty="0">
              <a:latin typeface="Arial" charset="0"/>
              <a:ea typeface="Arial" charset="0"/>
              <a:cs typeface="Arial" charset="0"/>
            </a:endParaRPr>
          </a:p>
          <a:p>
            <a:pPr>
              <a:lnSpc>
                <a:spcPct val="110000"/>
              </a:lnSpc>
              <a:defRPr/>
            </a:pPr>
            <a:endParaRPr lang="en-US" sz="2800" dirty="0">
              <a:latin typeface="Arial" charset="0"/>
              <a:ea typeface="Arial" charset="0"/>
              <a:cs typeface="Arial" charset="0"/>
            </a:endParaRPr>
          </a:p>
        </p:txBody>
      </p:sp>
      <p:pic>
        <p:nvPicPr>
          <p:cNvPr id="2" name="Picture 1" descr="A person in a blue shirt&#10;&#10;Description automatically generated">
            <a:extLst>
              <a:ext uri="{FF2B5EF4-FFF2-40B4-BE49-F238E27FC236}">
                <a16:creationId xmlns:a16="http://schemas.microsoft.com/office/drawing/2014/main" id="{829DA63B-2D50-3D21-2EAA-F0094C577BAB}"/>
              </a:ext>
            </a:extLst>
          </p:cNvPr>
          <p:cNvPicPr>
            <a:picLocks noChangeAspect="1"/>
          </p:cNvPicPr>
          <p:nvPr/>
        </p:nvPicPr>
        <p:blipFill>
          <a:blip r:embed="rId2"/>
          <a:stretch>
            <a:fillRect/>
          </a:stretch>
        </p:blipFill>
        <p:spPr>
          <a:xfrm>
            <a:off x="152400" y="2514600"/>
            <a:ext cx="4267200" cy="3505200"/>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AB0370E7-4954-1846-ADF0-8F02546455CB}"/>
              </a:ext>
            </a:extLst>
          </p:cNvPr>
          <p:cNvPicPr>
            <a:picLocks noChangeAspect="1"/>
          </p:cNvPicPr>
          <p:nvPr/>
        </p:nvPicPr>
        <p:blipFill>
          <a:blip r:embed="rId3"/>
          <a:stretch>
            <a:fillRect/>
          </a:stretch>
        </p:blipFill>
        <p:spPr>
          <a:xfrm>
            <a:off x="4876800" y="2514600"/>
            <a:ext cx="4114800" cy="3505200"/>
          </a:xfrm>
          <a:prstGeom prst="rect">
            <a:avLst/>
          </a:prstGeom>
        </p:spPr>
      </p:pic>
    </p:spTree>
    <p:extLst>
      <p:ext uri="{BB962C8B-B14F-4D97-AF65-F5344CB8AC3E}">
        <p14:creationId xmlns:p14="http://schemas.microsoft.com/office/powerpoint/2010/main" val="449959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#12:</a:t>
            </a:r>
          </a:p>
        </p:txBody>
      </p:sp>
      <p:sp>
        <p:nvSpPr>
          <p:cNvPr id="5123" name="Rectangle 3"/>
          <p:cNvSpPr>
            <a:spLocks noGrp="1" noChangeArrowheads="1"/>
          </p:cNvSpPr>
          <p:nvPr>
            <p:ph type="body" idx="4294967295"/>
          </p:nvPr>
        </p:nvSpPr>
        <p:spPr>
          <a:xfrm>
            <a:off x="152400" y="1295400"/>
            <a:ext cx="9144000" cy="4724400"/>
          </a:xfrm>
        </p:spPr>
        <p:txBody>
          <a:bodyPr/>
          <a:lstStyle/>
          <a:p>
            <a:pPr marL="0" indent="0" algn="ctr">
              <a:lnSpc>
                <a:spcPct val="110000"/>
              </a:lnSpc>
              <a:buNone/>
              <a:defRPr/>
            </a:pPr>
            <a:r>
              <a:rPr lang="en-US" b="1" dirty="0">
                <a:latin typeface="Arial" charset="0"/>
                <a:ea typeface="Arial" charset="0"/>
                <a:cs typeface="Arial" charset="0"/>
              </a:rPr>
              <a:t>Go Into the Process Positive – But NOT So Positive you Set Yourself Up for Failure!</a:t>
            </a:r>
          </a:p>
          <a:p>
            <a:pPr>
              <a:lnSpc>
                <a:spcPct val="110000"/>
              </a:lnSpc>
              <a:defRPr/>
            </a:pPr>
            <a:endParaRPr lang="en-US" sz="2800" dirty="0">
              <a:latin typeface="Arial" charset="0"/>
              <a:ea typeface="Arial" charset="0"/>
              <a:cs typeface="Arial" charset="0"/>
            </a:endParaRPr>
          </a:p>
          <a:p>
            <a:pPr>
              <a:lnSpc>
                <a:spcPct val="110000"/>
              </a:lnSpc>
              <a:defRPr/>
            </a:pPr>
            <a:endParaRPr lang="en-US" sz="2800" dirty="0">
              <a:latin typeface="Arial" charset="0"/>
              <a:ea typeface="Arial" charset="0"/>
              <a:cs typeface="Arial" charset="0"/>
            </a:endParaRPr>
          </a:p>
        </p:txBody>
      </p:sp>
      <p:pic>
        <p:nvPicPr>
          <p:cNvPr id="7" name="Picture 6" descr="A black and white photo of a quote&#10;&#10;Description automatically generated">
            <a:extLst>
              <a:ext uri="{FF2B5EF4-FFF2-40B4-BE49-F238E27FC236}">
                <a16:creationId xmlns:a16="http://schemas.microsoft.com/office/drawing/2014/main" id="{75869D51-2632-FFCA-0B73-822CBABFF0CB}"/>
              </a:ext>
            </a:extLst>
          </p:cNvPr>
          <p:cNvPicPr>
            <a:picLocks noChangeAspect="1"/>
          </p:cNvPicPr>
          <p:nvPr/>
        </p:nvPicPr>
        <p:blipFill>
          <a:blip r:embed="rId2"/>
          <a:stretch>
            <a:fillRect/>
          </a:stretch>
        </p:blipFill>
        <p:spPr>
          <a:xfrm>
            <a:off x="838200" y="2392680"/>
            <a:ext cx="3048000" cy="3627120"/>
          </a:xfrm>
          <a:prstGeom prst="rect">
            <a:avLst/>
          </a:prstGeom>
        </p:spPr>
      </p:pic>
      <p:pic>
        <p:nvPicPr>
          <p:cNvPr id="9" name="Picture 8" descr="A group of men on a field&#10;&#10;Description automatically generated">
            <a:extLst>
              <a:ext uri="{FF2B5EF4-FFF2-40B4-BE49-F238E27FC236}">
                <a16:creationId xmlns:a16="http://schemas.microsoft.com/office/drawing/2014/main" id="{A694967E-4DED-4ECE-8AB8-0D439D6CCD31}"/>
              </a:ext>
            </a:extLst>
          </p:cNvPr>
          <p:cNvPicPr>
            <a:picLocks noChangeAspect="1"/>
          </p:cNvPicPr>
          <p:nvPr/>
        </p:nvPicPr>
        <p:blipFill>
          <a:blip r:embed="rId3"/>
          <a:stretch>
            <a:fillRect/>
          </a:stretch>
        </p:blipFill>
        <p:spPr>
          <a:xfrm>
            <a:off x="4368800" y="2392680"/>
            <a:ext cx="4165600" cy="3627120"/>
          </a:xfrm>
          <a:prstGeom prst="rect">
            <a:avLst/>
          </a:prstGeom>
        </p:spPr>
      </p:pic>
    </p:spTree>
    <p:extLst>
      <p:ext uri="{BB962C8B-B14F-4D97-AF65-F5344CB8AC3E}">
        <p14:creationId xmlns:p14="http://schemas.microsoft.com/office/powerpoint/2010/main" val="2859363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609600" y="0"/>
            <a:ext cx="8001000" cy="1295400"/>
          </a:xfrm>
        </p:spPr>
        <p:txBody>
          <a:bodyPr/>
          <a:lstStyle/>
          <a:p>
            <a:pPr>
              <a:defRPr/>
            </a:pPr>
            <a:r>
              <a:rPr lang="en-US" sz="6600" b="1" u="sng" dirty="0">
                <a:latin typeface="Arial" charset="0"/>
                <a:ea typeface="Arial" charset="0"/>
                <a:cs typeface="Arial" charset="0"/>
              </a:rPr>
              <a:t>TIP #13:</a:t>
            </a:r>
          </a:p>
        </p:txBody>
      </p:sp>
      <p:sp>
        <p:nvSpPr>
          <p:cNvPr id="5123" name="Rectangle 3"/>
          <p:cNvSpPr>
            <a:spLocks noGrp="1" noChangeArrowheads="1"/>
          </p:cNvSpPr>
          <p:nvPr>
            <p:ph type="body" idx="4294967295"/>
          </p:nvPr>
        </p:nvSpPr>
        <p:spPr>
          <a:xfrm>
            <a:off x="111923" y="1295400"/>
            <a:ext cx="3810000" cy="4724400"/>
          </a:xfrm>
        </p:spPr>
        <p:txBody>
          <a:bodyPr/>
          <a:lstStyle/>
          <a:p>
            <a:pPr marL="0" indent="0" algn="ctr">
              <a:lnSpc>
                <a:spcPct val="110000"/>
              </a:lnSpc>
              <a:buNone/>
              <a:defRPr/>
            </a:pPr>
            <a:r>
              <a:rPr lang="en-US" sz="3600" b="1" dirty="0">
                <a:latin typeface="Arial" charset="0"/>
                <a:ea typeface="Arial" charset="0"/>
                <a:cs typeface="Arial" charset="0"/>
              </a:rPr>
              <a:t>Understand the position you are in or aspiring to be in &amp; if you don’t want to do the job – do not take the position!</a:t>
            </a:r>
            <a:endParaRPr lang="en-US" sz="3600" dirty="0">
              <a:latin typeface="Arial" charset="0"/>
              <a:ea typeface="Arial" charset="0"/>
              <a:cs typeface="Arial" charset="0"/>
            </a:endParaRPr>
          </a:p>
        </p:txBody>
      </p:sp>
      <p:pic>
        <p:nvPicPr>
          <p:cNvPr id="2" name="Content Placeholder 6" descr="A person in a uniform&#10;&#10;Description automatically generated with low confidence">
            <a:extLst>
              <a:ext uri="{FF2B5EF4-FFF2-40B4-BE49-F238E27FC236}">
                <a16:creationId xmlns:a16="http://schemas.microsoft.com/office/drawing/2014/main" id="{16AF847C-2FAF-B97E-F2B9-457CBAC956AF}"/>
              </a:ext>
            </a:extLst>
          </p:cNvPr>
          <p:cNvPicPr>
            <a:picLocks noChangeAspect="1"/>
          </p:cNvPicPr>
          <p:nvPr/>
        </p:nvPicPr>
        <p:blipFill>
          <a:blip r:embed="rId2"/>
          <a:stretch>
            <a:fillRect/>
          </a:stretch>
        </p:blipFill>
        <p:spPr bwMode="auto">
          <a:xfrm>
            <a:off x="4272566" y="1447800"/>
            <a:ext cx="4781282" cy="4572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901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type="ctrTitle"/>
          </p:nvPr>
        </p:nvSpPr>
        <p:spPr>
          <a:xfrm>
            <a:off x="3841750" y="2391310"/>
            <a:ext cx="5105400" cy="1143000"/>
          </a:xfrm>
        </p:spPr>
        <p:txBody>
          <a:bodyPr/>
          <a:lstStyle/>
          <a:p>
            <a:pPr algn="ctr" eaLnBrk="1" hangingPunct="1"/>
            <a:endParaRPr lang="en-US" sz="4000" b="1" dirty="0">
              <a:solidFill>
                <a:srgbClr val="C00000"/>
              </a:solidFill>
              <a:latin typeface="Arial" charset="0"/>
              <a:ea typeface="MS PGothic" charset="0"/>
              <a:cs typeface="Arial" charset="0"/>
            </a:endParaRPr>
          </a:p>
        </p:txBody>
      </p:sp>
      <p:sp>
        <p:nvSpPr>
          <p:cNvPr id="5122" name="Rectangle 9"/>
          <p:cNvSpPr>
            <a:spLocks noGrp="1" noChangeArrowheads="1"/>
          </p:cNvSpPr>
          <p:nvPr>
            <p:ph type="subTitle" idx="1"/>
          </p:nvPr>
        </p:nvSpPr>
        <p:spPr>
          <a:xfrm>
            <a:off x="381000" y="4267200"/>
            <a:ext cx="8458200" cy="2286000"/>
          </a:xfrm>
        </p:spPr>
        <p:txBody>
          <a:bodyPr/>
          <a:lstStyle/>
          <a:p>
            <a:pPr algn="l" eaLnBrk="1" hangingPunct="1"/>
            <a:endParaRPr lang="en-US" sz="4000" dirty="0">
              <a:latin typeface="Arial" charset="0"/>
              <a:ea typeface="MS PGothic" charset="0"/>
              <a:cs typeface="Arial" charset="0"/>
            </a:endParaRPr>
          </a:p>
        </p:txBody>
      </p:sp>
      <p:sp>
        <p:nvSpPr>
          <p:cNvPr id="5123" name="Rectangle 6"/>
          <p:cNvSpPr>
            <a:spLocks noChangeArrowheads="1"/>
          </p:cNvSpPr>
          <p:nvPr/>
        </p:nvSpPr>
        <p:spPr bwMode="auto">
          <a:xfrm>
            <a:off x="99391" y="751353"/>
            <a:ext cx="9067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r>
              <a:rPr lang="en-US" sz="5400" b="1" dirty="0">
                <a:solidFill>
                  <a:schemeClr val="tx1"/>
                </a:solidFill>
                <a:latin typeface="Arial" charset="0"/>
              </a:rPr>
              <a:t>TOP 10 PITFALLS OF POOR PERFORMERS ON PROMOTIONAL EXAMS</a:t>
            </a:r>
          </a:p>
        </p:txBody>
      </p:sp>
    </p:spTree>
    <p:extLst>
      <p:ext uri="{BB962C8B-B14F-4D97-AF65-F5344CB8AC3E}">
        <p14:creationId xmlns:p14="http://schemas.microsoft.com/office/powerpoint/2010/main" val="104619685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0"/>
            <a:ext cx="8839200" cy="1295400"/>
          </a:xfrm>
        </p:spPr>
        <p:txBody>
          <a:bodyPr/>
          <a:lstStyle/>
          <a:p>
            <a:pPr>
              <a:defRPr/>
            </a:pPr>
            <a:r>
              <a:rPr lang="en-US" b="1" u="sng" dirty="0">
                <a:latin typeface="Arial" charset="0"/>
                <a:ea typeface="Arial" charset="0"/>
                <a:cs typeface="Arial" charset="0"/>
              </a:rPr>
              <a:t>TOP 10 PITFALLS OF POOR PERFORMERS:</a:t>
            </a:r>
          </a:p>
        </p:txBody>
      </p:sp>
      <p:sp>
        <p:nvSpPr>
          <p:cNvPr id="20482" name="Rectangle 3"/>
          <p:cNvSpPr>
            <a:spLocks noGrp="1" noChangeArrowheads="1"/>
          </p:cNvSpPr>
          <p:nvPr>
            <p:ph type="body" idx="4294967295"/>
          </p:nvPr>
        </p:nvSpPr>
        <p:spPr>
          <a:xfrm>
            <a:off x="381000" y="1295400"/>
            <a:ext cx="8534400" cy="4572000"/>
          </a:xfrm>
        </p:spPr>
        <p:txBody>
          <a:bodyPr/>
          <a:lstStyle/>
          <a:p>
            <a:pPr marL="609600" indent="-609600" eaLnBrk="1" hangingPunct="1">
              <a:buFontTx/>
              <a:buAutoNum type="arabicPeriod"/>
            </a:pPr>
            <a:r>
              <a:rPr lang="en-US" sz="3600" dirty="0">
                <a:latin typeface="Arial" charset="0"/>
                <a:ea typeface="Arial" charset="0"/>
                <a:cs typeface="Arial" charset="0"/>
              </a:rPr>
              <a:t>Lack of preparing / Not preparing for the </a:t>
            </a:r>
            <a:r>
              <a:rPr lang="en-US" sz="3600" u="sng" dirty="0">
                <a:latin typeface="Arial" charset="0"/>
                <a:ea typeface="Arial" charset="0"/>
                <a:cs typeface="Arial" charset="0"/>
              </a:rPr>
              <a:t>position</a:t>
            </a:r>
          </a:p>
          <a:p>
            <a:pPr marL="609600" indent="-609600" eaLnBrk="1" hangingPunct="1">
              <a:buFontTx/>
              <a:buAutoNum type="arabicPeriod"/>
            </a:pPr>
            <a:endParaRPr lang="en-US" sz="2400" u="sng" dirty="0">
              <a:latin typeface="Arial" charset="0"/>
              <a:ea typeface="Arial" charset="0"/>
              <a:cs typeface="Arial" charset="0"/>
            </a:endParaRPr>
          </a:p>
          <a:p>
            <a:pPr marL="609600" indent="-609600" eaLnBrk="1" hangingPunct="1">
              <a:buFontTx/>
              <a:buAutoNum type="arabicPeriod"/>
            </a:pPr>
            <a:r>
              <a:rPr lang="en-US" sz="3600" b="1" dirty="0">
                <a:latin typeface="Arial" charset="0"/>
                <a:ea typeface="Arial" charset="0"/>
                <a:cs typeface="Arial" charset="0"/>
              </a:rPr>
              <a:t>Focusing too much on </a:t>
            </a:r>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checking-the-box</a:t>
            </a:r>
            <a:r>
              <a:rPr lang="ja-JP" altLang="en-US" sz="3600" b="1" dirty="0">
                <a:latin typeface="Arial" charset="0"/>
                <a:ea typeface="Arial" charset="0"/>
                <a:cs typeface="Arial" charset="0"/>
              </a:rPr>
              <a:t>”</a:t>
            </a:r>
            <a:endParaRPr lang="en-US" altLang="ja-JP" sz="3600" b="1" dirty="0">
              <a:latin typeface="Arial" charset="0"/>
              <a:ea typeface="Arial" charset="0"/>
              <a:cs typeface="Arial" charset="0"/>
            </a:endParaRPr>
          </a:p>
          <a:p>
            <a:pPr marL="609600" indent="-609600" eaLnBrk="1" hangingPunct="1">
              <a:buFontTx/>
              <a:buAutoNum type="arabicPeriod"/>
            </a:pPr>
            <a:endParaRPr lang="en-US" altLang="ja-JP" sz="2400" b="1" dirty="0">
              <a:latin typeface="Arial" charset="0"/>
              <a:ea typeface="Arial" charset="0"/>
              <a:cs typeface="Arial" charset="0"/>
            </a:endParaRPr>
          </a:p>
          <a:p>
            <a:pPr marL="609600" indent="-609600" eaLnBrk="1" hangingPunct="1">
              <a:buFontTx/>
              <a:buAutoNum type="arabicPeriod"/>
            </a:pPr>
            <a:r>
              <a:rPr lang="en-US" sz="3600" dirty="0">
                <a:latin typeface="Arial" charset="0"/>
                <a:ea typeface="Arial" charset="0"/>
                <a:cs typeface="Arial" charset="0"/>
              </a:rPr>
              <a:t>Inability to think </a:t>
            </a:r>
            <a:r>
              <a:rPr lang="ja-JP" altLang="en-US" sz="3600" dirty="0">
                <a:latin typeface="Arial" charset="0"/>
                <a:ea typeface="Arial" charset="0"/>
                <a:cs typeface="Arial" charset="0"/>
              </a:rPr>
              <a:t>“</a:t>
            </a:r>
            <a:r>
              <a:rPr lang="en-US" altLang="ja-JP" sz="3600" dirty="0">
                <a:latin typeface="Arial" charset="0"/>
                <a:ea typeface="Arial" charset="0"/>
                <a:cs typeface="Arial" charset="0"/>
              </a:rPr>
              <a:t>long-term</a:t>
            </a:r>
            <a:r>
              <a:rPr lang="ja-JP" altLang="en-US" sz="3600" dirty="0">
                <a:latin typeface="Arial" charset="0"/>
                <a:ea typeface="Arial" charset="0"/>
                <a:cs typeface="Arial" charset="0"/>
              </a:rPr>
              <a:t>”</a:t>
            </a:r>
            <a:r>
              <a:rPr lang="en-US" altLang="ja-JP" sz="3600" dirty="0">
                <a:latin typeface="Arial" charset="0"/>
                <a:ea typeface="Arial" charset="0"/>
                <a:cs typeface="Arial" charset="0"/>
              </a:rPr>
              <a:t> </a:t>
            </a:r>
            <a:r>
              <a:rPr lang="en-US" altLang="ja-JP" sz="3600" u="sng" dirty="0">
                <a:latin typeface="Arial" charset="0"/>
                <a:ea typeface="Arial" charset="0"/>
                <a:cs typeface="Arial" charset="0"/>
              </a:rPr>
              <a:t>or</a:t>
            </a:r>
            <a:r>
              <a:rPr lang="en-US" altLang="ja-JP" sz="3600" dirty="0">
                <a:latin typeface="Arial" charset="0"/>
                <a:ea typeface="Arial" charset="0"/>
                <a:cs typeface="Arial" charset="0"/>
              </a:rPr>
              <a:t> </a:t>
            </a:r>
            <a:r>
              <a:rPr lang="ja-JP" altLang="en-US" sz="3600" dirty="0">
                <a:latin typeface="Arial" charset="0"/>
                <a:ea typeface="Arial" charset="0"/>
                <a:cs typeface="Arial" charset="0"/>
              </a:rPr>
              <a:t>“</a:t>
            </a:r>
            <a:r>
              <a:rPr lang="en-US" altLang="ja-JP" sz="3600" dirty="0">
                <a:latin typeface="Arial" charset="0"/>
                <a:ea typeface="Arial" charset="0"/>
                <a:cs typeface="Arial" charset="0"/>
              </a:rPr>
              <a:t>big picture</a:t>
            </a:r>
            <a:r>
              <a:rPr lang="ja-JP" altLang="en-US" sz="3600" dirty="0">
                <a:latin typeface="Arial" charset="0"/>
                <a:ea typeface="Arial" charset="0"/>
                <a:cs typeface="Arial" charset="0"/>
              </a:rPr>
              <a:t>”</a:t>
            </a:r>
            <a:endParaRPr lang="en-US" altLang="ja-JP" sz="3600" dirty="0">
              <a:latin typeface="Arial" charset="0"/>
              <a:ea typeface="Arial" charset="0"/>
              <a:cs typeface="Arial" charset="0"/>
            </a:endParaRPr>
          </a:p>
          <a:p>
            <a:pPr marL="609600" indent="-609600" eaLnBrk="1" hangingPunct="1">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276901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152400"/>
            <a:ext cx="8991600" cy="1143000"/>
          </a:xfrm>
        </p:spPr>
        <p:txBody>
          <a:bodyPr/>
          <a:lstStyle/>
          <a:p>
            <a:pPr>
              <a:defRPr/>
            </a:pPr>
            <a:r>
              <a:rPr lang="en-US" b="1" u="sng" dirty="0">
                <a:latin typeface="Arial" charset="0"/>
                <a:ea typeface="Arial" charset="0"/>
                <a:cs typeface="Arial" charset="0"/>
              </a:rPr>
              <a:t>TOP 10 PITFALLS OF POOR PERFORMERS:</a:t>
            </a:r>
            <a:endParaRPr lang="en-US" b="1" u="sng" dirty="0">
              <a:latin typeface="Times New Roman" charset="0"/>
              <a:ea typeface="ＭＳ Ｐゴシック" charset="0"/>
            </a:endParaRPr>
          </a:p>
        </p:txBody>
      </p:sp>
      <p:sp>
        <p:nvSpPr>
          <p:cNvPr id="20482" name="Rectangle 3"/>
          <p:cNvSpPr>
            <a:spLocks noGrp="1" noChangeArrowheads="1"/>
          </p:cNvSpPr>
          <p:nvPr>
            <p:ph type="body" idx="4294967295"/>
          </p:nvPr>
        </p:nvSpPr>
        <p:spPr>
          <a:xfrm>
            <a:off x="228600" y="1447800"/>
            <a:ext cx="8763000" cy="4572000"/>
          </a:xfrm>
        </p:spPr>
        <p:txBody>
          <a:bodyPr/>
          <a:lstStyle/>
          <a:p>
            <a:pPr marL="609600" indent="-609600" eaLnBrk="1" hangingPunct="1">
              <a:buFont typeface="+mj-lt"/>
              <a:buAutoNum type="arabicPeriod" startAt="4"/>
            </a:pPr>
            <a:r>
              <a:rPr lang="en-US" sz="3600" b="1" dirty="0">
                <a:latin typeface="Arial" charset="0"/>
                <a:ea typeface="Arial" charset="0"/>
                <a:cs typeface="Arial" charset="0"/>
              </a:rPr>
              <a:t>Lack of knowledge of SOP/SOGs, policies, standard/accepted practices, etc.</a:t>
            </a:r>
          </a:p>
          <a:p>
            <a:pPr marL="609600" indent="-609600" eaLnBrk="1" hangingPunct="1">
              <a:buFont typeface="+mj-lt"/>
              <a:buAutoNum type="arabicPeriod" startAt="4"/>
            </a:pPr>
            <a:endParaRPr lang="en-US" sz="2000" b="1" dirty="0">
              <a:latin typeface="Arial" charset="0"/>
              <a:ea typeface="Arial" charset="0"/>
              <a:cs typeface="Arial" charset="0"/>
            </a:endParaRPr>
          </a:p>
          <a:p>
            <a:pPr marL="609600" indent="-609600" eaLnBrk="1" hangingPunct="1">
              <a:buFont typeface="+mj-lt"/>
              <a:buAutoNum type="arabicPeriod" startAt="4"/>
            </a:pPr>
            <a:r>
              <a:rPr lang="en-US" sz="3600" dirty="0">
                <a:latin typeface="Arial" charset="0"/>
                <a:ea typeface="Arial" charset="0"/>
                <a:cs typeface="Arial" charset="0"/>
              </a:rPr>
              <a:t>Not understanding the scoring </a:t>
            </a:r>
            <a:r>
              <a:rPr lang="en-US" sz="3600" u="sng" dirty="0">
                <a:latin typeface="Arial" charset="0"/>
                <a:ea typeface="Arial" charset="0"/>
                <a:cs typeface="Arial" charset="0"/>
              </a:rPr>
              <a:t>dimensions </a:t>
            </a:r>
          </a:p>
          <a:p>
            <a:pPr marL="609600" indent="-609600" eaLnBrk="1" hangingPunct="1">
              <a:buFont typeface="+mj-lt"/>
              <a:buAutoNum type="arabicPeriod" startAt="4"/>
            </a:pPr>
            <a:endParaRPr lang="en-US" sz="2000" u="sng" dirty="0">
              <a:latin typeface="Arial" charset="0"/>
              <a:ea typeface="Arial" charset="0"/>
              <a:cs typeface="Arial" charset="0"/>
            </a:endParaRPr>
          </a:p>
          <a:p>
            <a:pPr marL="609600" indent="-609600" eaLnBrk="1" hangingPunct="1">
              <a:buFont typeface="+mj-lt"/>
              <a:buAutoNum type="arabicPeriod" startAt="4"/>
            </a:pPr>
            <a:r>
              <a:rPr lang="en-US" sz="3600" b="1" dirty="0">
                <a:latin typeface="Arial" charset="0"/>
                <a:ea typeface="Arial" charset="0"/>
                <a:cs typeface="Arial" charset="0"/>
              </a:rPr>
              <a:t>Nervousness gets the best of them</a:t>
            </a:r>
          </a:p>
          <a:p>
            <a:pPr marL="609600" indent="-609600" eaLnBrk="1" hangingPunct="1">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156704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0"/>
            <a:ext cx="9144000" cy="1295400"/>
          </a:xfrm>
        </p:spPr>
        <p:txBody>
          <a:bodyPr/>
          <a:lstStyle/>
          <a:p>
            <a:pPr>
              <a:defRPr/>
            </a:pPr>
            <a:r>
              <a:rPr lang="en-US" b="1" u="sng">
                <a:latin typeface="Arial" charset="0"/>
                <a:ea typeface="Arial" charset="0"/>
                <a:cs typeface="Arial" charset="0"/>
              </a:rPr>
              <a:t>TOP 10 PITFALLS OF POOR PERFORMERS:</a:t>
            </a:r>
            <a:endParaRPr lang="en-US" b="1" u="sng" dirty="0">
              <a:latin typeface="Times New Roman" charset="0"/>
              <a:ea typeface="ＭＳ Ｐゴシック" charset="0"/>
            </a:endParaRPr>
          </a:p>
        </p:txBody>
      </p:sp>
      <p:sp>
        <p:nvSpPr>
          <p:cNvPr id="21506" name="Rectangle 3"/>
          <p:cNvSpPr>
            <a:spLocks noGrp="1" noChangeArrowheads="1"/>
          </p:cNvSpPr>
          <p:nvPr>
            <p:ph type="body" idx="4294967295"/>
          </p:nvPr>
        </p:nvSpPr>
        <p:spPr>
          <a:xfrm>
            <a:off x="381000" y="1524000"/>
            <a:ext cx="8610600" cy="4495800"/>
          </a:xfrm>
        </p:spPr>
        <p:txBody>
          <a:bodyPr/>
          <a:lstStyle/>
          <a:p>
            <a:pPr marL="609600" indent="-609600" eaLnBrk="1" hangingPunct="1">
              <a:lnSpc>
                <a:spcPct val="120000"/>
              </a:lnSpc>
              <a:buFontTx/>
              <a:buAutoNum type="arabicPeriod" startAt="7"/>
            </a:pPr>
            <a:r>
              <a:rPr lang="en-US" sz="4000" b="1" dirty="0">
                <a:latin typeface="Arial" charset="0"/>
                <a:ea typeface="Arial" charset="0"/>
                <a:cs typeface="Arial" charset="0"/>
              </a:rPr>
              <a:t>Lack of detail / unable to justify or defend actions </a:t>
            </a:r>
            <a:r>
              <a:rPr lang="en-US" sz="4000" b="1" u="sng" dirty="0">
                <a:latin typeface="Arial" charset="0"/>
                <a:ea typeface="Arial" charset="0"/>
                <a:cs typeface="Arial" charset="0"/>
              </a:rPr>
              <a:t>or</a:t>
            </a:r>
            <a:r>
              <a:rPr lang="en-US" sz="4000" b="1" dirty="0">
                <a:latin typeface="Arial" charset="0"/>
                <a:ea typeface="Arial" charset="0"/>
                <a:cs typeface="Arial" charset="0"/>
              </a:rPr>
              <a:t> non-actions</a:t>
            </a:r>
          </a:p>
          <a:p>
            <a:pPr marL="609600" indent="-609600" eaLnBrk="1" hangingPunct="1">
              <a:lnSpc>
                <a:spcPct val="120000"/>
              </a:lnSpc>
              <a:buFontTx/>
              <a:buAutoNum type="arabicPeriod" startAt="7"/>
            </a:pPr>
            <a:endParaRPr lang="en-US" sz="4000" b="1" dirty="0">
              <a:latin typeface="Arial" charset="0"/>
              <a:ea typeface="Arial" charset="0"/>
              <a:cs typeface="Arial" charset="0"/>
            </a:endParaRPr>
          </a:p>
          <a:p>
            <a:pPr marL="609600" indent="-609600" eaLnBrk="1" hangingPunct="1">
              <a:lnSpc>
                <a:spcPct val="120000"/>
              </a:lnSpc>
              <a:buFontTx/>
              <a:buAutoNum type="arabicPeriod" startAt="7"/>
            </a:pPr>
            <a:r>
              <a:rPr lang="en-US" sz="4000" dirty="0">
                <a:latin typeface="Arial" charset="0"/>
                <a:ea typeface="Arial" charset="0"/>
                <a:cs typeface="Arial" charset="0"/>
              </a:rPr>
              <a:t>Unsafe / unorthodox practices</a:t>
            </a:r>
          </a:p>
          <a:p>
            <a:pPr marL="990600" lvl="1" indent="-533400">
              <a:buFontTx/>
              <a:buNone/>
            </a:pPr>
            <a:endParaRPr lang="en-US" dirty="0">
              <a:latin typeface="Times New Roman" charset="0"/>
              <a:ea typeface="ＭＳ Ｐゴシック" charset="0"/>
            </a:endParaRPr>
          </a:p>
          <a:p>
            <a:pPr marL="990600" lvl="1" indent="-533400"/>
            <a:endParaRPr lang="en-US" dirty="0">
              <a:latin typeface="Times New Roman" charset="0"/>
              <a:ea typeface="ＭＳ Ｐゴシック" charset="0"/>
            </a:endParaRPr>
          </a:p>
        </p:txBody>
      </p:sp>
    </p:spTree>
    <p:extLst>
      <p:ext uri="{BB962C8B-B14F-4D97-AF65-F5344CB8AC3E}">
        <p14:creationId xmlns:p14="http://schemas.microsoft.com/office/powerpoint/2010/main" val="283551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0"/>
            <a:ext cx="9144000" cy="1295400"/>
          </a:xfrm>
        </p:spPr>
        <p:txBody>
          <a:bodyPr/>
          <a:lstStyle/>
          <a:p>
            <a:pPr>
              <a:defRPr/>
            </a:pPr>
            <a:r>
              <a:rPr lang="en-US" b="1" u="sng">
                <a:latin typeface="Arial" charset="0"/>
                <a:ea typeface="Arial" charset="0"/>
                <a:cs typeface="Arial" charset="0"/>
              </a:rPr>
              <a:t>TOP 10 PITFALLS OF POOR PERFORMERS:</a:t>
            </a:r>
            <a:endParaRPr lang="en-US" b="1" u="sng" dirty="0">
              <a:latin typeface="Times New Roman" charset="0"/>
              <a:ea typeface="ＭＳ Ｐゴシック" charset="0"/>
            </a:endParaRPr>
          </a:p>
        </p:txBody>
      </p:sp>
      <p:sp>
        <p:nvSpPr>
          <p:cNvPr id="21506" name="Rectangle 3"/>
          <p:cNvSpPr>
            <a:spLocks noGrp="1" noChangeArrowheads="1"/>
          </p:cNvSpPr>
          <p:nvPr>
            <p:ph type="body" idx="4294967295"/>
          </p:nvPr>
        </p:nvSpPr>
        <p:spPr>
          <a:xfrm>
            <a:off x="381000" y="1524000"/>
            <a:ext cx="8610600" cy="4495800"/>
          </a:xfrm>
        </p:spPr>
        <p:txBody>
          <a:bodyPr/>
          <a:lstStyle/>
          <a:p>
            <a:pPr marL="742950" indent="-742950" eaLnBrk="1" hangingPunct="1">
              <a:lnSpc>
                <a:spcPct val="120000"/>
              </a:lnSpc>
              <a:buFont typeface="+mj-lt"/>
              <a:buAutoNum type="arabicPeriod" startAt="9"/>
            </a:pPr>
            <a:r>
              <a:rPr lang="en-US" sz="3600" b="1" dirty="0">
                <a:latin typeface="Arial" charset="0"/>
                <a:ea typeface="Arial" charset="0"/>
                <a:cs typeface="Arial" charset="0"/>
              </a:rPr>
              <a:t>Inability to be the </a:t>
            </a:r>
            <a:r>
              <a:rPr lang="en-US" sz="3600" b="1" u="sng" dirty="0">
                <a:latin typeface="Arial" charset="0"/>
                <a:ea typeface="Arial" charset="0"/>
                <a:cs typeface="Arial" charset="0"/>
              </a:rPr>
              <a:t>DESIGNATED ADULT!</a:t>
            </a:r>
          </a:p>
          <a:p>
            <a:pPr marL="742950" indent="-742950" eaLnBrk="1" hangingPunct="1">
              <a:lnSpc>
                <a:spcPct val="120000"/>
              </a:lnSpc>
              <a:buFont typeface="+mj-lt"/>
              <a:buAutoNum type="arabicPeriod" startAt="9"/>
            </a:pPr>
            <a:endParaRPr lang="en-US" sz="3600" b="1" u="sng" dirty="0">
              <a:latin typeface="Arial" charset="0"/>
              <a:ea typeface="Arial" charset="0"/>
              <a:cs typeface="Arial" charset="0"/>
            </a:endParaRPr>
          </a:p>
          <a:p>
            <a:pPr marL="742950" indent="-742950" eaLnBrk="1" hangingPunct="1">
              <a:lnSpc>
                <a:spcPct val="120000"/>
              </a:lnSpc>
              <a:buFont typeface="+mj-lt"/>
              <a:buAutoNum type="arabicPeriod" startAt="9"/>
            </a:pPr>
            <a:r>
              <a:rPr lang="en-US" sz="3600" dirty="0">
                <a:latin typeface="Arial" charset="0"/>
                <a:ea typeface="Arial" charset="0"/>
                <a:cs typeface="Arial" charset="0"/>
              </a:rPr>
              <a:t>Inability to demonstrate to the raters they can hit the ground running – not just be a safe beginner!</a:t>
            </a:r>
          </a:p>
          <a:p>
            <a:pPr marL="990600" lvl="1" indent="-533400">
              <a:buFontTx/>
              <a:buNone/>
            </a:pPr>
            <a:endParaRPr lang="en-US" dirty="0">
              <a:latin typeface="Times New Roman" charset="0"/>
              <a:ea typeface="ＭＳ Ｐゴシック" charset="0"/>
            </a:endParaRPr>
          </a:p>
          <a:p>
            <a:pPr marL="990600" lvl="1" indent="-533400"/>
            <a:endParaRPr lang="en-US" dirty="0">
              <a:latin typeface="Times New Roman" charset="0"/>
              <a:ea typeface="ＭＳ Ｐゴシック" charset="0"/>
            </a:endParaRPr>
          </a:p>
        </p:txBody>
      </p:sp>
    </p:spTree>
    <p:extLst>
      <p:ext uri="{BB962C8B-B14F-4D97-AF65-F5344CB8AC3E}">
        <p14:creationId xmlns:p14="http://schemas.microsoft.com/office/powerpoint/2010/main" val="36378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152400"/>
            <a:ext cx="8839200" cy="914400"/>
          </a:xfrm>
        </p:spPr>
        <p:txBody>
          <a:bodyPr/>
          <a:lstStyle/>
          <a:p>
            <a:pPr eaLnBrk="1" hangingPunct="1">
              <a:defRPr/>
            </a:pPr>
            <a:r>
              <a:rPr lang="en-US" sz="4000" b="1" u="sng" dirty="0">
                <a:solidFill>
                  <a:schemeClr val="tx1"/>
                </a:solidFill>
                <a:latin typeface="Arial" charset="0"/>
                <a:ea typeface="MS PGothic" charset="0"/>
                <a:cs typeface="Arial" charset="0"/>
              </a:rPr>
              <a:t>WHY PREPARE FOR THE POSITION:</a:t>
            </a:r>
          </a:p>
        </p:txBody>
      </p:sp>
      <p:sp>
        <p:nvSpPr>
          <p:cNvPr id="10242" name="Rectangle 3"/>
          <p:cNvSpPr>
            <a:spLocks noGrp="1" noChangeArrowheads="1"/>
          </p:cNvSpPr>
          <p:nvPr>
            <p:ph idx="1"/>
          </p:nvPr>
        </p:nvSpPr>
        <p:spPr>
          <a:xfrm>
            <a:off x="609600" y="1524000"/>
            <a:ext cx="8305800" cy="5181600"/>
          </a:xfrm>
        </p:spPr>
        <p:txBody>
          <a:bodyPr/>
          <a:lstStyle/>
          <a:p>
            <a:pPr eaLnBrk="1" hangingPunct="1"/>
            <a:r>
              <a:rPr lang="en-US" sz="3600">
                <a:latin typeface="Arial" charset="0"/>
                <a:ea typeface="MS PGothic" charset="0"/>
                <a:cs typeface="MS PGothic" charset="0"/>
              </a:rPr>
              <a:t>Take care - Be safe</a:t>
            </a:r>
          </a:p>
          <a:p>
            <a:pPr eaLnBrk="1" hangingPunct="1"/>
            <a:endParaRPr lang="en-US" sz="1400">
              <a:latin typeface="Arial" charset="0"/>
              <a:ea typeface="MS PGothic" charset="0"/>
              <a:cs typeface="MS PGothic" charset="0"/>
            </a:endParaRPr>
          </a:p>
          <a:p>
            <a:pPr eaLnBrk="1" hangingPunct="1"/>
            <a:r>
              <a:rPr lang="en-US" sz="3600" b="1">
                <a:latin typeface="Arial" charset="0"/>
                <a:ea typeface="MS PGothic" charset="0"/>
                <a:cs typeface="MS PGothic" charset="0"/>
              </a:rPr>
              <a:t>Be creative</a:t>
            </a:r>
          </a:p>
          <a:p>
            <a:pPr eaLnBrk="1" hangingPunct="1"/>
            <a:endParaRPr lang="en-US" sz="1400">
              <a:latin typeface="Arial" charset="0"/>
              <a:ea typeface="MS PGothic" charset="0"/>
              <a:cs typeface="MS PGothic" charset="0"/>
            </a:endParaRPr>
          </a:p>
          <a:p>
            <a:pPr eaLnBrk="1" hangingPunct="1"/>
            <a:r>
              <a:rPr lang="en-US" sz="3600">
                <a:latin typeface="Arial" charset="0"/>
                <a:ea typeface="MS PGothic" charset="0"/>
                <a:cs typeface="MS PGothic" charset="0"/>
              </a:rPr>
              <a:t>Keep the faith – Remain committed to our mission</a:t>
            </a:r>
          </a:p>
          <a:p>
            <a:pPr eaLnBrk="1" hangingPunct="1"/>
            <a:endParaRPr lang="en-US" sz="1400">
              <a:latin typeface="Arial" charset="0"/>
              <a:ea typeface="MS PGothic" charset="0"/>
              <a:cs typeface="MS PGothic" charset="0"/>
            </a:endParaRPr>
          </a:p>
          <a:p>
            <a:pPr eaLnBrk="1" hangingPunct="1"/>
            <a:r>
              <a:rPr lang="en-US" sz="3600" b="1">
                <a:latin typeface="Arial" charset="0"/>
                <a:ea typeface="MS PGothic" charset="0"/>
                <a:cs typeface="MS PGothic" charset="0"/>
              </a:rPr>
              <a:t>Do the best you can with what you have to work with</a:t>
            </a:r>
          </a:p>
          <a:p>
            <a:pPr eaLnBrk="1" hangingPunct="1">
              <a:buFontTx/>
              <a:buNone/>
            </a:pPr>
            <a:endParaRPr lang="en-US">
              <a:latin typeface="Times New Roman" charset="0"/>
              <a:ea typeface="MS PGothic" charset="0"/>
              <a:cs typeface="MS PGothic" charset="0"/>
            </a:endParaRPr>
          </a:p>
        </p:txBody>
      </p:sp>
      <p:pic>
        <p:nvPicPr>
          <p:cNvPr id="10243" name="Picture 1" descr="Mark McCormack Headsto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610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48770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344CB3-7EC0-081B-E467-FB2F0E4D3836}"/>
              </a:ext>
            </a:extLst>
          </p:cNvPr>
          <p:cNvPicPr>
            <a:picLocks noGrp="1" noChangeAspect="1"/>
          </p:cNvPicPr>
          <p:nvPr>
            <p:ph idx="1"/>
          </p:nvPr>
        </p:nvPicPr>
        <p:blipFill>
          <a:blip r:embed="rId2"/>
          <a:stretch>
            <a:fillRect/>
          </a:stretch>
        </p:blipFill>
        <p:spPr>
          <a:xfrm>
            <a:off x="6896833" y="228600"/>
            <a:ext cx="2061737" cy="2743200"/>
          </a:xfrm>
        </p:spPr>
      </p:pic>
      <p:sp>
        <p:nvSpPr>
          <p:cNvPr id="6" name="TextBox 5">
            <a:extLst>
              <a:ext uri="{FF2B5EF4-FFF2-40B4-BE49-F238E27FC236}">
                <a16:creationId xmlns:a16="http://schemas.microsoft.com/office/drawing/2014/main" id="{69371E79-2CA0-28D6-1BE2-4F3A928D216A}"/>
              </a:ext>
            </a:extLst>
          </p:cNvPr>
          <p:cNvSpPr txBox="1"/>
          <p:nvPr/>
        </p:nvSpPr>
        <p:spPr>
          <a:xfrm>
            <a:off x="-228601" y="638838"/>
            <a:ext cx="7147863" cy="10495181"/>
          </a:xfrm>
          <a:prstGeom prst="rect">
            <a:avLst/>
          </a:prstGeom>
          <a:noFill/>
        </p:spPr>
        <p:txBody>
          <a:bodyPr wrap="square" rtlCol="0">
            <a:spAutoFit/>
          </a:bodyPr>
          <a:lstStyle/>
          <a:p>
            <a:pPr marL="342900" lvl="1"/>
            <a:r>
              <a:rPr lang="en-US" sz="2000" b="1" dirty="0">
                <a:latin typeface="Arial" charset="0"/>
                <a:ea typeface="Arial" charset="0"/>
                <a:cs typeface="Arial" charset="0"/>
              </a:rPr>
              <a:t>32+ years fire service &amp; teaching experience………</a:t>
            </a:r>
          </a:p>
          <a:p>
            <a:pPr marL="685800" lvl="1" indent="-342900">
              <a:buFont typeface="Wingdings" pitchFamily="2" charset="2"/>
              <a:buChar char="ü"/>
            </a:pPr>
            <a:endParaRPr lang="en-US" sz="1000" b="1" dirty="0">
              <a:latin typeface="Arial" charset="0"/>
              <a:ea typeface="Arial" charset="0"/>
              <a:cs typeface="Arial" charset="0"/>
            </a:endParaRPr>
          </a:p>
          <a:p>
            <a:pPr marL="685800" lvl="1" indent="-342900">
              <a:buFont typeface="Wingdings" pitchFamily="2" charset="2"/>
              <a:buChar char="ü"/>
            </a:pPr>
            <a:r>
              <a:rPr lang="en-US" sz="2400" b="1" dirty="0">
                <a:latin typeface="Arial" charset="0"/>
                <a:ea typeface="Arial" charset="0"/>
                <a:cs typeface="Arial" charset="0"/>
              </a:rPr>
              <a:t>Fire Explorer: </a:t>
            </a:r>
            <a:r>
              <a:rPr lang="en-US" sz="2400" i="1" dirty="0">
                <a:latin typeface="Arial" charset="0"/>
                <a:ea typeface="Arial" charset="0"/>
                <a:cs typeface="Arial" charset="0"/>
              </a:rPr>
              <a:t>Alameda (CA) F.D. </a:t>
            </a:r>
          </a:p>
          <a:p>
            <a:pPr marL="685800" lvl="1" indent="-342900">
              <a:buFont typeface="Wingdings" pitchFamily="2" charset="2"/>
              <a:buChar char="ü"/>
            </a:pPr>
            <a:r>
              <a:rPr lang="en-US" sz="2400" b="1" dirty="0">
                <a:latin typeface="Arial" charset="0"/>
                <a:ea typeface="Arial" charset="0"/>
                <a:cs typeface="Arial" charset="0"/>
              </a:rPr>
              <a:t>Student FF: </a:t>
            </a:r>
            <a:r>
              <a:rPr lang="en-US" sz="2400" i="1" dirty="0">
                <a:latin typeface="Arial" charset="0"/>
                <a:ea typeface="Arial" charset="0"/>
                <a:cs typeface="Arial" charset="0"/>
              </a:rPr>
              <a:t>Oakland (CA) F.D.</a:t>
            </a:r>
          </a:p>
          <a:p>
            <a:pPr marL="685800" lvl="1" indent="-342900">
              <a:buFont typeface="Wingdings" pitchFamily="2" charset="2"/>
              <a:buChar char="ü"/>
            </a:pPr>
            <a:r>
              <a:rPr lang="en-US" sz="2400" b="1" dirty="0">
                <a:latin typeface="Arial" charset="0"/>
                <a:ea typeface="Arial" charset="0"/>
                <a:cs typeface="Arial" charset="0"/>
              </a:rPr>
              <a:t>Paid Call FF: </a:t>
            </a:r>
            <a:r>
              <a:rPr lang="en-US" sz="2400" i="1" dirty="0">
                <a:latin typeface="Arial" charset="0"/>
                <a:ea typeface="Arial" charset="0"/>
                <a:cs typeface="Arial" charset="0"/>
              </a:rPr>
              <a:t>Elk Grove (CA) F.D.</a:t>
            </a:r>
          </a:p>
          <a:p>
            <a:pPr marL="685800" lvl="1" indent="-342900">
              <a:buFont typeface="Wingdings" pitchFamily="2" charset="2"/>
              <a:buChar char="ü"/>
            </a:pPr>
            <a:endParaRPr lang="en-US" sz="1000" i="1" dirty="0">
              <a:latin typeface="Arial" charset="0"/>
              <a:ea typeface="Arial" charset="0"/>
              <a:cs typeface="Arial" charset="0"/>
            </a:endParaRPr>
          </a:p>
          <a:p>
            <a:pPr marL="342900" lvl="1"/>
            <a:r>
              <a:rPr lang="en-US" sz="2400" i="1" u="sng" dirty="0">
                <a:latin typeface="Arial" charset="0"/>
                <a:ea typeface="Arial" charset="0"/>
                <a:cs typeface="Arial" charset="0"/>
              </a:rPr>
              <a:t>Santa Clara County (CA) Fire Department:</a:t>
            </a:r>
          </a:p>
          <a:p>
            <a:pPr marL="685800" lvl="1" indent="-342900">
              <a:buFont typeface="Wingdings" pitchFamily="2" charset="2"/>
              <a:buChar char="ü"/>
            </a:pPr>
            <a:r>
              <a:rPr lang="en-US" sz="2400" b="1" dirty="0">
                <a:latin typeface="Arial" charset="0"/>
                <a:ea typeface="Arial" charset="0"/>
                <a:cs typeface="Arial" charset="0"/>
              </a:rPr>
              <a:t>Firefighter/Engineer</a:t>
            </a:r>
            <a:r>
              <a:rPr lang="en-US" b="1" dirty="0">
                <a:latin typeface="Arial" charset="0"/>
                <a:ea typeface="Arial" charset="0"/>
                <a:cs typeface="Arial" charset="0"/>
              </a:rPr>
              <a:t> – </a:t>
            </a:r>
            <a:r>
              <a:rPr lang="en-US" sz="2400" b="1" dirty="0">
                <a:latin typeface="Arial" charset="0"/>
                <a:ea typeface="Arial" charset="0"/>
                <a:cs typeface="Arial" charset="0"/>
              </a:rPr>
              <a:t>Captain – Battalion Chief</a:t>
            </a:r>
            <a:r>
              <a:rPr lang="en-US" b="1" dirty="0">
                <a:latin typeface="Arial" charset="0"/>
                <a:ea typeface="Arial" charset="0"/>
                <a:cs typeface="Arial" charset="0"/>
              </a:rPr>
              <a:t> – </a:t>
            </a:r>
            <a:r>
              <a:rPr lang="en-US" sz="2400" b="1" dirty="0">
                <a:latin typeface="Arial" charset="0"/>
                <a:ea typeface="Arial" charset="0"/>
                <a:cs typeface="Arial" charset="0"/>
              </a:rPr>
              <a:t>Deputy Chief </a:t>
            </a:r>
            <a:r>
              <a:rPr lang="en-US" sz="2400" dirty="0">
                <a:latin typeface="Arial" charset="0"/>
                <a:ea typeface="Arial" charset="0"/>
                <a:cs typeface="Arial" charset="0"/>
              </a:rPr>
              <a:t>(Training, Ops, Admin)</a:t>
            </a:r>
          </a:p>
          <a:p>
            <a:pPr marL="685800" lvl="1" indent="-342900">
              <a:buFont typeface="Wingdings" pitchFamily="2" charset="2"/>
              <a:buChar char="ü"/>
            </a:pPr>
            <a:endParaRPr lang="en-US" sz="1000" dirty="0">
              <a:latin typeface="Arial" charset="0"/>
              <a:ea typeface="Arial" charset="0"/>
              <a:cs typeface="Arial" charset="0"/>
            </a:endParaRPr>
          </a:p>
          <a:p>
            <a:pPr marL="685800" lvl="1" indent="-342900">
              <a:buFont typeface="Wingdings" pitchFamily="2" charset="2"/>
              <a:buChar char="ü"/>
            </a:pPr>
            <a:r>
              <a:rPr lang="en-US" sz="2400" b="1" dirty="0">
                <a:latin typeface="Arial" charset="0"/>
                <a:ea typeface="Arial" charset="0"/>
                <a:cs typeface="Arial" charset="0"/>
              </a:rPr>
              <a:t>Instructor: </a:t>
            </a:r>
            <a:r>
              <a:rPr lang="en-US" sz="2400" i="1" dirty="0">
                <a:latin typeface="Arial" charset="0"/>
                <a:ea typeface="Arial" charset="0"/>
                <a:cs typeface="Arial" charset="0"/>
              </a:rPr>
              <a:t>Chabot College Fire Program, </a:t>
            </a:r>
          </a:p>
          <a:p>
            <a:pPr marL="342900" lvl="1"/>
            <a:r>
              <a:rPr lang="en-US" sz="2400" i="1" dirty="0">
                <a:latin typeface="Arial" charset="0"/>
                <a:ea typeface="Arial" charset="0"/>
                <a:cs typeface="Arial" charset="0"/>
              </a:rPr>
              <a:t>    NFA, Leadership/Officer Development</a:t>
            </a:r>
          </a:p>
          <a:p>
            <a:pPr marL="342900" lvl="1"/>
            <a:endParaRPr lang="en-US" sz="1000" i="1" dirty="0">
              <a:latin typeface="Arial" charset="0"/>
              <a:ea typeface="Arial" charset="0"/>
              <a:cs typeface="Arial" charset="0"/>
            </a:endParaRPr>
          </a:p>
          <a:p>
            <a:pPr marL="685800" lvl="1" indent="-342900">
              <a:buFont typeface="Wingdings" pitchFamily="2" charset="2"/>
              <a:buChar char="ü"/>
            </a:pPr>
            <a:r>
              <a:rPr lang="en-US" sz="2400" b="1" dirty="0">
                <a:latin typeface="Arial" charset="0"/>
                <a:ea typeface="Arial" charset="0"/>
                <a:cs typeface="Arial" charset="0"/>
              </a:rPr>
              <a:t>Contributing Editor: </a:t>
            </a:r>
            <a:r>
              <a:rPr lang="en-US" sz="2400" i="1" dirty="0">
                <a:latin typeface="Arial" charset="0"/>
                <a:ea typeface="Arial" charset="0"/>
                <a:cs typeface="Arial" charset="0"/>
              </a:rPr>
              <a:t>Firehouse Magazine</a:t>
            </a:r>
          </a:p>
          <a:p>
            <a:pPr marL="685800" lvl="1" indent="-342900">
              <a:buFont typeface="Wingdings" pitchFamily="2" charset="2"/>
              <a:buChar char="ü"/>
            </a:pPr>
            <a:endParaRPr lang="en-US" sz="1000" i="1" dirty="0">
              <a:latin typeface="Arial" charset="0"/>
              <a:ea typeface="Arial" charset="0"/>
              <a:cs typeface="Arial" charset="0"/>
            </a:endParaRPr>
          </a:p>
          <a:p>
            <a:pPr marL="685800" lvl="1" indent="-342900">
              <a:buFont typeface="Wingdings" pitchFamily="2" charset="2"/>
              <a:buChar char="ü"/>
            </a:pPr>
            <a:r>
              <a:rPr lang="en-US" sz="2400" b="1" dirty="0">
                <a:latin typeface="Arial" charset="0"/>
                <a:ea typeface="Arial" charset="0"/>
                <a:cs typeface="Arial" charset="0"/>
              </a:rPr>
              <a:t>2020: </a:t>
            </a:r>
            <a:r>
              <a:rPr lang="en-US" sz="2400" i="1" dirty="0">
                <a:latin typeface="Arial" charset="0"/>
                <a:ea typeface="Arial" charset="0"/>
                <a:cs typeface="Arial" charset="0"/>
              </a:rPr>
              <a:t>Ronny J. Coleman Leadership Legacy Award</a:t>
            </a:r>
            <a:r>
              <a:rPr lang="en-US" i="1" dirty="0">
                <a:latin typeface="Arial" charset="0"/>
                <a:ea typeface="Arial" charset="0"/>
                <a:cs typeface="Arial" charset="0"/>
              </a:rPr>
              <a:t> - </a:t>
            </a:r>
            <a:r>
              <a:rPr lang="en-US" sz="2400" i="1" dirty="0">
                <a:latin typeface="Arial" charset="0"/>
                <a:ea typeface="Arial" charset="0"/>
                <a:cs typeface="Arial" charset="0"/>
              </a:rPr>
              <a:t>CPSE</a:t>
            </a:r>
          </a:p>
          <a:p>
            <a:pPr marL="685800" lvl="1" indent="-342900">
              <a:buFont typeface="Wingdings" pitchFamily="2" charset="2"/>
              <a:buChar char="ü"/>
            </a:pPr>
            <a:endParaRPr lang="en-US" sz="1000" i="1" dirty="0">
              <a:latin typeface="Arial" charset="0"/>
              <a:ea typeface="Arial" charset="0"/>
              <a:cs typeface="Arial" charset="0"/>
            </a:endParaRPr>
          </a:p>
          <a:p>
            <a:pPr marL="685800" lvl="1" indent="-342900">
              <a:buFont typeface="Wingdings" pitchFamily="2" charset="2"/>
              <a:buChar char="ü"/>
            </a:pPr>
            <a:r>
              <a:rPr lang="en-US" b="1" dirty="0">
                <a:latin typeface="Arial" charset="0"/>
                <a:ea typeface="Arial" charset="0"/>
                <a:cs typeface="Arial" charset="0"/>
              </a:rPr>
              <a:t>2008: </a:t>
            </a:r>
            <a:r>
              <a:rPr lang="en-US" i="1" dirty="0">
                <a:latin typeface="Arial" charset="0"/>
                <a:ea typeface="Arial" charset="0"/>
                <a:cs typeface="Arial" charset="0"/>
              </a:rPr>
              <a:t>California Fire Instructor of the Year</a:t>
            </a:r>
            <a:endParaRPr lang="en-US" sz="2400" i="1" dirty="0">
              <a:latin typeface="Arial" charset="0"/>
              <a:ea typeface="Arial" charset="0"/>
              <a:cs typeface="Arial" charset="0"/>
            </a:endParaRPr>
          </a:p>
          <a:p>
            <a:pPr marL="685800" lvl="1" indent="-342900">
              <a:buFont typeface="Wingdings" pitchFamily="2" charset="2"/>
              <a:buChar char="ü"/>
            </a:pPr>
            <a:endParaRPr lang="en-US" sz="1000" i="1" dirty="0">
              <a:latin typeface="Arial" charset="0"/>
              <a:ea typeface="Arial" charset="0"/>
              <a:cs typeface="Arial" charset="0"/>
            </a:endParaRPr>
          </a:p>
          <a:p>
            <a:pPr marL="685800" lvl="1" indent="-342900">
              <a:buFont typeface="Wingdings" pitchFamily="2" charset="2"/>
              <a:buChar char="ü"/>
            </a:pPr>
            <a:r>
              <a:rPr lang="en-US" b="1" dirty="0">
                <a:latin typeface="Arial" charset="0"/>
                <a:ea typeface="Arial" charset="0"/>
                <a:cs typeface="Arial" charset="0"/>
              </a:rPr>
              <a:t>Married: </a:t>
            </a:r>
            <a:r>
              <a:rPr lang="en-US" i="1" dirty="0">
                <a:latin typeface="Arial" charset="0"/>
                <a:ea typeface="Arial" charset="0"/>
                <a:cs typeface="Arial" charset="0"/>
              </a:rPr>
              <a:t>Bonnie – 24 years +</a:t>
            </a:r>
            <a:endParaRPr lang="en-US" sz="2400" i="1" dirty="0">
              <a:latin typeface="Arial" charset="0"/>
              <a:ea typeface="Arial" charset="0"/>
              <a:cs typeface="Arial" charset="0"/>
            </a:endParaRPr>
          </a:p>
          <a:p>
            <a:pPr marL="342900" lvl="1"/>
            <a:endParaRPr lang="en-US" sz="2400" b="1" dirty="0">
              <a:latin typeface="Arial" charset="0"/>
              <a:ea typeface="Arial" charset="0"/>
              <a:cs typeface="Arial" charset="0"/>
            </a:endParaRPr>
          </a:p>
          <a:p>
            <a:pPr marL="685800" lvl="1" indent="-342900">
              <a:buFont typeface="Arial" panose="020B0604020202020204" pitchFamily="34" charset="0"/>
              <a:buChar char="•"/>
            </a:pPr>
            <a:endParaRPr lang="en-US" sz="2400" i="1" dirty="0">
              <a:latin typeface="Arial" charset="0"/>
              <a:ea typeface="Arial" charset="0"/>
              <a:cs typeface="Arial" charset="0"/>
            </a:endParaRPr>
          </a:p>
          <a:p>
            <a:pPr marL="685800" lvl="1" indent="-342900">
              <a:buFont typeface="Arial" panose="020B0604020202020204" pitchFamily="34" charset="0"/>
              <a:buChar char="•"/>
            </a:pPr>
            <a:endParaRPr lang="en-US" sz="2400" dirty="0">
              <a:latin typeface="Arial" charset="0"/>
              <a:ea typeface="Arial" charset="0"/>
              <a:cs typeface="Arial" charset="0"/>
            </a:endParaRPr>
          </a:p>
          <a:p>
            <a:pPr marL="685800" lvl="1" indent="-342900">
              <a:buFont typeface="Arial" panose="020B0604020202020204" pitchFamily="34" charset="0"/>
              <a:buChar char="•"/>
            </a:pPr>
            <a:endParaRPr lang="en-US" sz="2400" dirty="0">
              <a:latin typeface="Arial" charset="0"/>
              <a:ea typeface="Arial" charset="0"/>
              <a:cs typeface="Arial" charset="0"/>
            </a:endParaRPr>
          </a:p>
          <a:p>
            <a:pPr marL="685800" lvl="1" indent="-342900">
              <a:buFont typeface="Arial" panose="020B0604020202020204" pitchFamily="34" charset="0"/>
              <a:buChar char="•"/>
            </a:pPr>
            <a:endParaRPr lang="en-US" sz="2400" b="1" dirty="0">
              <a:latin typeface="Arial" charset="0"/>
              <a:ea typeface="Arial" charset="0"/>
              <a:cs typeface="Arial" charset="0"/>
            </a:endParaRPr>
          </a:p>
          <a:p>
            <a:endParaRPr lang="en-US" sz="2400" dirty="0"/>
          </a:p>
          <a:p>
            <a:endParaRPr lang="en-US" sz="2400" dirty="0"/>
          </a:p>
          <a:p>
            <a:endParaRPr lang="en-US" sz="2400" dirty="0"/>
          </a:p>
          <a:p>
            <a:endParaRPr lang="en-US" sz="2400" dirty="0"/>
          </a:p>
          <a:p>
            <a:endParaRPr lang="en-US" sz="2400" dirty="0"/>
          </a:p>
          <a:p>
            <a:endParaRPr lang="en-US" sz="1800" dirty="0"/>
          </a:p>
        </p:txBody>
      </p:sp>
      <p:pic>
        <p:nvPicPr>
          <p:cNvPr id="2" name="Picture 1" descr="Two people in military uniforms&#10;&#10;Description automatically generated with medium confidence">
            <a:extLst>
              <a:ext uri="{FF2B5EF4-FFF2-40B4-BE49-F238E27FC236}">
                <a16:creationId xmlns:a16="http://schemas.microsoft.com/office/drawing/2014/main" id="{7C6BE7E7-8FE2-FDCB-DB1C-0E5EE321E242}"/>
              </a:ext>
            </a:extLst>
          </p:cNvPr>
          <p:cNvPicPr>
            <a:picLocks noChangeAspect="1"/>
          </p:cNvPicPr>
          <p:nvPr/>
        </p:nvPicPr>
        <p:blipFill>
          <a:blip r:embed="rId3"/>
          <a:stretch>
            <a:fillRect/>
          </a:stretch>
        </p:blipFill>
        <p:spPr>
          <a:xfrm>
            <a:off x="6919263" y="3872345"/>
            <a:ext cx="2061737" cy="2743200"/>
          </a:xfrm>
          <a:prstGeom prst="rect">
            <a:avLst/>
          </a:prstGeom>
        </p:spPr>
      </p:pic>
      <p:sp>
        <p:nvSpPr>
          <p:cNvPr id="3" name="TextBox 2">
            <a:extLst>
              <a:ext uri="{FF2B5EF4-FFF2-40B4-BE49-F238E27FC236}">
                <a16:creationId xmlns:a16="http://schemas.microsoft.com/office/drawing/2014/main" id="{7240A128-7F6E-E37C-E311-F06FAAFE2A6D}"/>
              </a:ext>
            </a:extLst>
          </p:cNvPr>
          <p:cNvSpPr txBox="1"/>
          <p:nvPr/>
        </p:nvSpPr>
        <p:spPr>
          <a:xfrm>
            <a:off x="1334233" y="-27946"/>
            <a:ext cx="5562599" cy="923330"/>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Steve Prziborowski</a:t>
            </a:r>
          </a:p>
          <a:p>
            <a:endParaRPr lang="en-US" dirty="0"/>
          </a:p>
        </p:txBody>
      </p:sp>
    </p:spTree>
    <p:extLst>
      <p:ext uri="{BB962C8B-B14F-4D97-AF65-F5344CB8AC3E}">
        <p14:creationId xmlns:p14="http://schemas.microsoft.com/office/powerpoint/2010/main" val="144499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152400"/>
            <a:ext cx="8839200" cy="914400"/>
          </a:xfrm>
        </p:spPr>
        <p:txBody>
          <a:bodyPr/>
          <a:lstStyle/>
          <a:p>
            <a:pPr eaLnBrk="1" hangingPunct="1">
              <a:defRPr/>
            </a:pPr>
            <a:r>
              <a:rPr lang="en-US" sz="4000" b="1" u="sng" dirty="0">
                <a:solidFill>
                  <a:schemeClr val="tx1"/>
                </a:solidFill>
                <a:latin typeface="Arial" charset="0"/>
                <a:ea typeface="MS PGothic" charset="0"/>
                <a:cs typeface="Arial" charset="0"/>
              </a:rPr>
              <a:t>WHY PREPARE FOR THE POSITION:</a:t>
            </a:r>
          </a:p>
        </p:txBody>
      </p:sp>
      <p:sp>
        <p:nvSpPr>
          <p:cNvPr id="8" name="Content Placeholder 7">
            <a:extLst>
              <a:ext uri="{FF2B5EF4-FFF2-40B4-BE49-F238E27FC236}">
                <a16:creationId xmlns:a16="http://schemas.microsoft.com/office/drawing/2014/main" id="{4CB5FE74-547B-AC41-ACAC-F4991209D7DD}"/>
              </a:ext>
            </a:extLst>
          </p:cNvPr>
          <p:cNvSpPr>
            <a:spLocks noGrp="1"/>
          </p:cNvSpPr>
          <p:nvPr>
            <p:ph idx="1"/>
          </p:nvPr>
        </p:nvSpPr>
        <p:spPr/>
        <p:txBody>
          <a:bodyPr/>
          <a:lstStyle/>
          <a:p>
            <a:endParaRPr lang="en-US" dirty="0"/>
          </a:p>
        </p:txBody>
      </p:sp>
      <p:pic>
        <p:nvPicPr>
          <p:cNvPr id="10" name="Picture 9">
            <a:extLst>
              <a:ext uri="{FF2B5EF4-FFF2-40B4-BE49-F238E27FC236}">
                <a16:creationId xmlns:a16="http://schemas.microsoft.com/office/drawing/2014/main" id="{93ADC37F-11A3-C04B-8B36-409465E12B02}"/>
              </a:ext>
            </a:extLst>
          </p:cNvPr>
          <p:cNvPicPr>
            <a:picLocks noChangeAspect="1"/>
          </p:cNvPicPr>
          <p:nvPr/>
        </p:nvPicPr>
        <p:blipFill>
          <a:blip r:embed="rId3"/>
          <a:stretch>
            <a:fillRect/>
          </a:stretch>
        </p:blipFill>
        <p:spPr>
          <a:xfrm>
            <a:off x="381000" y="1589868"/>
            <a:ext cx="8229600" cy="4887132"/>
          </a:xfrm>
          <a:prstGeom prst="rect">
            <a:avLst/>
          </a:prstGeom>
        </p:spPr>
      </p:pic>
    </p:spTree>
    <p:extLst>
      <p:ext uri="{BB962C8B-B14F-4D97-AF65-F5344CB8AC3E}">
        <p14:creationId xmlns:p14="http://schemas.microsoft.com/office/powerpoint/2010/main" val="311553716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type="ctrTitle"/>
          </p:nvPr>
        </p:nvSpPr>
        <p:spPr>
          <a:xfrm>
            <a:off x="3841750" y="2391310"/>
            <a:ext cx="5105400" cy="1143000"/>
          </a:xfrm>
        </p:spPr>
        <p:txBody>
          <a:bodyPr/>
          <a:lstStyle/>
          <a:p>
            <a:pPr algn="ctr" eaLnBrk="1" hangingPunct="1"/>
            <a:endParaRPr lang="en-US" sz="4000" b="1" dirty="0">
              <a:solidFill>
                <a:srgbClr val="C00000"/>
              </a:solidFill>
              <a:latin typeface="Arial" charset="0"/>
              <a:ea typeface="MS PGothic" charset="0"/>
              <a:cs typeface="Arial" charset="0"/>
            </a:endParaRPr>
          </a:p>
        </p:txBody>
      </p:sp>
      <p:sp>
        <p:nvSpPr>
          <p:cNvPr id="5122" name="Rectangle 9"/>
          <p:cNvSpPr>
            <a:spLocks noGrp="1" noChangeArrowheads="1"/>
          </p:cNvSpPr>
          <p:nvPr>
            <p:ph type="subTitle" idx="1"/>
          </p:nvPr>
        </p:nvSpPr>
        <p:spPr>
          <a:xfrm>
            <a:off x="381000" y="4267200"/>
            <a:ext cx="8458200" cy="2286000"/>
          </a:xfrm>
        </p:spPr>
        <p:txBody>
          <a:bodyPr/>
          <a:lstStyle/>
          <a:p>
            <a:pPr algn="l" eaLnBrk="1" hangingPunct="1"/>
            <a:endParaRPr lang="en-US" sz="4000" dirty="0">
              <a:latin typeface="Arial" charset="0"/>
              <a:ea typeface="MS PGothic" charset="0"/>
              <a:cs typeface="Arial" charset="0"/>
            </a:endParaRPr>
          </a:p>
        </p:txBody>
      </p:sp>
      <p:sp>
        <p:nvSpPr>
          <p:cNvPr id="5123" name="Rectangle 6"/>
          <p:cNvSpPr>
            <a:spLocks noChangeArrowheads="1"/>
          </p:cNvSpPr>
          <p:nvPr/>
        </p:nvSpPr>
        <p:spPr bwMode="auto">
          <a:xfrm>
            <a:off x="99391" y="751353"/>
            <a:ext cx="90678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0" hangingPunct="0"/>
            <a:r>
              <a:rPr lang="en-US" sz="5400" b="1" dirty="0">
                <a:solidFill>
                  <a:schemeClr val="tx1"/>
                </a:solidFill>
                <a:latin typeface="Arial" charset="0"/>
              </a:rPr>
              <a:t>WHAT TO EXPECT ON AN ASSESSMENT CENTER</a:t>
            </a:r>
          </a:p>
        </p:txBody>
      </p:sp>
    </p:spTree>
    <p:extLst>
      <p:ext uri="{BB962C8B-B14F-4D97-AF65-F5344CB8AC3E}">
        <p14:creationId xmlns:p14="http://schemas.microsoft.com/office/powerpoint/2010/main" val="153397870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57200" y="0"/>
            <a:ext cx="8153400" cy="1295400"/>
          </a:xfrm>
        </p:spPr>
        <p:txBody>
          <a:bodyPr/>
          <a:lstStyle/>
          <a:p>
            <a:pPr>
              <a:defRPr/>
            </a:pPr>
            <a:r>
              <a:rPr lang="en-US" b="1" u="sng" dirty="0">
                <a:latin typeface="Arial" charset="0"/>
                <a:ea typeface="Arial" charset="0"/>
                <a:cs typeface="Arial" charset="0"/>
              </a:rPr>
              <a:t>WHAT TO EXPECT AT THE ASSESSMENT CENTER:</a:t>
            </a:r>
          </a:p>
        </p:txBody>
      </p:sp>
      <p:sp>
        <p:nvSpPr>
          <p:cNvPr id="24578" name="Rectangle 3"/>
          <p:cNvSpPr>
            <a:spLocks noGrp="1" noChangeArrowheads="1"/>
          </p:cNvSpPr>
          <p:nvPr>
            <p:ph type="body" idx="4294967295"/>
          </p:nvPr>
        </p:nvSpPr>
        <p:spPr>
          <a:xfrm>
            <a:off x="228600" y="1524000"/>
            <a:ext cx="8763000" cy="4495800"/>
          </a:xfrm>
        </p:spPr>
        <p:txBody>
          <a:bodyPr/>
          <a:lstStyle/>
          <a:p>
            <a:pPr>
              <a:lnSpc>
                <a:spcPct val="90000"/>
              </a:lnSpc>
            </a:pPr>
            <a:r>
              <a:rPr lang="en-US" sz="4000" b="1" dirty="0">
                <a:latin typeface="Arial" charset="0"/>
                <a:ea typeface="Arial" charset="0"/>
                <a:cs typeface="Arial" charset="0"/>
              </a:rPr>
              <a:t>Candidates are assigned time/event slots</a:t>
            </a:r>
          </a:p>
          <a:p>
            <a:pPr>
              <a:lnSpc>
                <a:spcPct val="90000"/>
              </a:lnSpc>
            </a:pPr>
            <a:endParaRPr lang="en-US" sz="4000" b="1" dirty="0">
              <a:latin typeface="Arial" charset="0"/>
              <a:ea typeface="Arial" charset="0"/>
              <a:cs typeface="Arial" charset="0"/>
            </a:endParaRPr>
          </a:p>
          <a:p>
            <a:pPr>
              <a:lnSpc>
                <a:spcPct val="90000"/>
              </a:lnSpc>
            </a:pPr>
            <a:r>
              <a:rPr lang="en-US" sz="4000" dirty="0">
                <a:latin typeface="Arial" charset="0"/>
                <a:ea typeface="Arial" charset="0"/>
                <a:cs typeface="Arial" charset="0"/>
              </a:rPr>
              <a:t>Standardized process for all</a:t>
            </a:r>
          </a:p>
          <a:p>
            <a:pPr>
              <a:lnSpc>
                <a:spcPct val="90000"/>
              </a:lnSpc>
            </a:pPr>
            <a:endParaRPr lang="en-US" sz="4000" b="1" dirty="0">
              <a:latin typeface="Arial" charset="0"/>
              <a:ea typeface="Arial" charset="0"/>
              <a:cs typeface="Arial" charset="0"/>
            </a:endParaRPr>
          </a:p>
          <a:p>
            <a:pPr>
              <a:lnSpc>
                <a:spcPct val="90000"/>
              </a:lnSpc>
            </a:pPr>
            <a:r>
              <a:rPr lang="en-US" sz="4000" b="1" dirty="0">
                <a:latin typeface="Arial" charset="0"/>
                <a:ea typeface="Arial" charset="0"/>
                <a:cs typeface="Arial" charset="0"/>
              </a:rPr>
              <a:t>Position / job related activities</a:t>
            </a:r>
          </a:p>
          <a:p>
            <a:pPr marL="609600" indent="-609600">
              <a:lnSpc>
                <a:spcPct val="90000"/>
              </a:lnSpc>
            </a:pPr>
            <a:endParaRPr lang="en-US" sz="2800" dirty="0">
              <a:solidFill>
                <a:srgbClr val="FFFF66"/>
              </a:solidFill>
              <a:latin typeface="Times New Roman" charset="0"/>
              <a:ea typeface="ＭＳ Ｐゴシック" charset="0"/>
            </a:endParaRPr>
          </a:p>
          <a:p>
            <a:pPr marL="609600" indent="-609600">
              <a:lnSpc>
                <a:spcPct val="90000"/>
              </a:lnSpc>
            </a:pPr>
            <a:endParaRPr lang="en-US" sz="2800" dirty="0">
              <a:latin typeface="Times New Roman" charset="0"/>
              <a:ea typeface="ＭＳ Ｐゴシック" charset="0"/>
            </a:endParaRPr>
          </a:p>
          <a:p>
            <a:pPr marL="990600" lvl="1" indent="-533400">
              <a:lnSpc>
                <a:spcPct val="90000"/>
              </a:lnSpc>
            </a:pPr>
            <a:endParaRPr lang="en-US" sz="2400" dirty="0">
              <a:latin typeface="Times New Roman" charset="0"/>
              <a:ea typeface="ＭＳ Ｐゴシック" charset="0"/>
            </a:endParaRPr>
          </a:p>
        </p:txBody>
      </p:sp>
    </p:spTree>
    <p:extLst>
      <p:ext uri="{BB962C8B-B14F-4D97-AF65-F5344CB8AC3E}">
        <p14:creationId xmlns:p14="http://schemas.microsoft.com/office/powerpoint/2010/main" val="8302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838200" y="0"/>
            <a:ext cx="7772400" cy="1295400"/>
          </a:xfrm>
        </p:spPr>
        <p:txBody>
          <a:bodyPr/>
          <a:lstStyle/>
          <a:p>
            <a:pPr>
              <a:defRPr/>
            </a:pPr>
            <a:r>
              <a:rPr lang="en-US" b="1" u="sng" dirty="0">
                <a:latin typeface="Arial" charset="0"/>
                <a:ea typeface="Arial" charset="0"/>
                <a:cs typeface="Arial" charset="0"/>
              </a:rPr>
              <a:t>WHAT TO EXPECT AT THE ASSESSMENT CENTER:</a:t>
            </a:r>
            <a:endParaRPr lang="en-US" b="1" u="sng" dirty="0">
              <a:latin typeface="Times New Roman" charset="0"/>
              <a:ea typeface="ＭＳ Ｐゴシック" charset="0"/>
            </a:endParaRPr>
          </a:p>
        </p:txBody>
      </p:sp>
      <p:sp>
        <p:nvSpPr>
          <p:cNvPr id="24578" name="Rectangle 3"/>
          <p:cNvSpPr>
            <a:spLocks noGrp="1" noChangeArrowheads="1"/>
          </p:cNvSpPr>
          <p:nvPr>
            <p:ph type="body" idx="4294967295"/>
          </p:nvPr>
        </p:nvSpPr>
        <p:spPr>
          <a:xfrm>
            <a:off x="304800" y="1524000"/>
            <a:ext cx="8839200" cy="4495800"/>
          </a:xfrm>
        </p:spPr>
        <p:txBody>
          <a:bodyPr/>
          <a:lstStyle/>
          <a:p>
            <a:pPr>
              <a:lnSpc>
                <a:spcPct val="90000"/>
              </a:lnSpc>
            </a:pPr>
            <a:r>
              <a:rPr lang="en-US" sz="4000" b="1" dirty="0">
                <a:latin typeface="Arial" charset="0"/>
                <a:ea typeface="Arial" charset="0"/>
                <a:cs typeface="Arial" charset="0"/>
              </a:rPr>
              <a:t>Those evaluating you</a:t>
            </a:r>
          </a:p>
          <a:p>
            <a:pPr>
              <a:lnSpc>
                <a:spcPct val="90000"/>
              </a:lnSpc>
            </a:pPr>
            <a:endParaRPr lang="en-US" sz="4000" b="1" dirty="0">
              <a:latin typeface="Arial" charset="0"/>
              <a:ea typeface="Arial" charset="0"/>
              <a:cs typeface="Arial" charset="0"/>
            </a:endParaRPr>
          </a:p>
          <a:p>
            <a:pPr>
              <a:lnSpc>
                <a:spcPct val="90000"/>
              </a:lnSpc>
            </a:pPr>
            <a:r>
              <a:rPr lang="en-US" sz="4000" dirty="0">
                <a:latin typeface="Arial" charset="0"/>
                <a:ea typeface="Arial" charset="0"/>
                <a:cs typeface="Arial" charset="0"/>
              </a:rPr>
              <a:t>May be created by inside or outside personnel</a:t>
            </a:r>
          </a:p>
          <a:p>
            <a:pPr>
              <a:lnSpc>
                <a:spcPct val="90000"/>
              </a:lnSpc>
            </a:pPr>
            <a:endParaRPr lang="en-US" sz="4000" b="1" dirty="0">
              <a:latin typeface="Arial" charset="0"/>
              <a:ea typeface="Arial" charset="0"/>
              <a:cs typeface="Arial" charset="0"/>
            </a:endParaRPr>
          </a:p>
          <a:p>
            <a:pPr>
              <a:lnSpc>
                <a:spcPct val="90000"/>
              </a:lnSpc>
            </a:pPr>
            <a:r>
              <a:rPr lang="en-US" sz="4000" b="1" dirty="0">
                <a:latin typeface="Arial" charset="0"/>
                <a:ea typeface="Arial" charset="0"/>
                <a:cs typeface="Arial" charset="0"/>
              </a:rPr>
              <a:t>Most valid way to assess candidates</a:t>
            </a:r>
          </a:p>
          <a:p>
            <a:pPr marL="609600" indent="-609600">
              <a:lnSpc>
                <a:spcPct val="90000"/>
              </a:lnSpc>
            </a:pPr>
            <a:endParaRPr lang="en-US" sz="2800" dirty="0">
              <a:solidFill>
                <a:srgbClr val="FFFF66"/>
              </a:solidFill>
              <a:latin typeface="Times New Roman" charset="0"/>
              <a:ea typeface="ＭＳ Ｐゴシック" charset="0"/>
            </a:endParaRPr>
          </a:p>
          <a:p>
            <a:pPr marL="609600" indent="-609600">
              <a:lnSpc>
                <a:spcPct val="90000"/>
              </a:lnSpc>
            </a:pPr>
            <a:endParaRPr lang="en-US" sz="2800" dirty="0">
              <a:latin typeface="Times New Roman" charset="0"/>
              <a:ea typeface="ＭＳ Ｐゴシック" charset="0"/>
            </a:endParaRPr>
          </a:p>
          <a:p>
            <a:pPr marL="990600" lvl="1" indent="-533400">
              <a:lnSpc>
                <a:spcPct val="90000"/>
              </a:lnSpc>
            </a:pPr>
            <a:endParaRPr lang="en-US" sz="2400" dirty="0">
              <a:latin typeface="Times New Roman" charset="0"/>
              <a:ea typeface="ＭＳ Ｐゴシック" charset="0"/>
            </a:endParaRPr>
          </a:p>
        </p:txBody>
      </p:sp>
    </p:spTree>
    <p:extLst>
      <p:ext uri="{BB962C8B-B14F-4D97-AF65-F5344CB8AC3E}">
        <p14:creationId xmlns:p14="http://schemas.microsoft.com/office/powerpoint/2010/main" val="423733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What do </a:t>
            </a:r>
            <a:r>
              <a:rPr lang="ja-JP" altLang="en-US" sz="6600" b="1" dirty="0">
                <a:solidFill>
                  <a:schemeClr val="tx1"/>
                </a:solidFill>
                <a:latin typeface="Arial" charset="0"/>
                <a:ea typeface="Arial" charset="0"/>
                <a:cs typeface="Arial" charset="0"/>
              </a:rPr>
              <a:t>“</a:t>
            </a:r>
            <a:r>
              <a:rPr lang="en-US" sz="6600" b="1" dirty="0">
                <a:solidFill>
                  <a:schemeClr val="tx1"/>
                </a:solidFill>
                <a:latin typeface="Arial" charset="0"/>
                <a:ea typeface="Arial" charset="0"/>
                <a:cs typeface="Arial" charset="0"/>
              </a:rPr>
              <a:t>they</a:t>
            </a:r>
            <a:r>
              <a:rPr lang="ja-JP" altLang="en-US" sz="6600" b="1" dirty="0">
                <a:solidFill>
                  <a:schemeClr val="tx1"/>
                </a:solidFill>
                <a:latin typeface="Arial" charset="0"/>
                <a:ea typeface="Arial" charset="0"/>
                <a:cs typeface="Arial" charset="0"/>
              </a:rPr>
              <a:t>”</a:t>
            </a:r>
            <a:r>
              <a:rPr lang="en-US" sz="6600" b="1" dirty="0">
                <a:solidFill>
                  <a:schemeClr val="tx1"/>
                </a:solidFill>
                <a:latin typeface="Arial" charset="0"/>
                <a:ea typeface="Arial" charset="0"/>
                <a:cs typeface="Arial" charset="0"/>
              </a:rPr>
              <a:t> </a:t>
            </a:r>
            <a:r>
              <a:rPr lang="en-US" sz="6600" b="1" u="sng" dirty="0">
                <a:solidFill>
                  <a:schemeClr val="tx1"/>
                </a:solidFill>
                <a:latin typeface="Arial" charset="0"/>
                <a:ea typeface="Arial" charset="0"/>
                <a:cs typeface="Arial" charset="0"/>
              </a:rPr>
              <a:t>want</a:t>
            </a:r>
            <a:r>
              <a:rPr lang="en-US" sz="6600" b="1" dirty="0">
                <a:solidFill>
                  <a:schemeClr val="tx1"/>
                </a:solidFill>
                <a:latin typeface="Arial" charset="0"/>
                <a:ea typeface="Arial" charset="0"/>
                <a:cs typeface="Arial" charset="0"/>
              </a:rPr>
              <a:t> in a promotional candidate?</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3601754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838200" y="0"/>
            <a:ext cx="7772400" cy="1295400"/>
          </a:xfrm>
        </p:spPr>
        <p:txBody>
          <a:bodyPr/>
          <a:lstStyle/>
          <a:p>
            <a:pPr>
              <a:defRPr/>
            </a:pPr>
            <a:r>
              <a:rPr lang="en-US" sz="6000" b="1" u="sng" dirty="0">
                <a:latin typeface="Arial" charset="0"/>
                <a:ea typeface="Arial" charset="0"/>
                <a:cs typeface="Arial" charset="0"/>
              </a:rPr>
              <a:t>CONSIDER THIS:</a:t>
            </a:r>
          </a:p>
        </p:txBody>
      </p:sp>
      <p:sp>
        <p:nvSpPr>
          <p:cNvPr id="14338" name="Rectangle 3"/>
          <p:cNvSpPr>
            <a:spLocks noGrp="1" noChangeArrowheads="1"/>
          </p:cNvSpPr>
          <p:nvPr>
            <p:ph type="body" idx="4294967295"/>
          </p:nvPr>
        </p:nvSpPr>
        <p:spPr>
          <a:xfrm>
            <a:off x="0" y="1676400"/>
            <a:ext cx="8763000" cy="4495800"/>
          </a:xfrm>
        </p:spPr>
        <p:txBody>
          <a:bodyPr/>
          <a:lstStyle/>
          <a:p>
            <a:pPr lvl="1">
              <a:lnSpc>
                <a:spcPct val="90000"/>
              </a:lnSpc>
              <a:buFont typeface="Wingdings" pitchFamily="2" charset="2"/>
              <a:buChar char="ü"/>
            </a:pPr>
            <a:r>
              <a:rPr lang="en-US" sz="4000" dirty="0">
                <a:latin typeface="Arial" charset="0"/>
                <a:ea typeface="Arial" charset="0"/>
                <a:cs typeface="Arial" charset="0"/>
              </a:rPr>
              <a:t>It’s </a:t>
            </a:r>
            <a:r>
              <a:rPr lang="en-US" sz="4000" u="sng" dirty="0">
                <a:latin typeface="Arial" charset="0"/>
                <a:ea typeface="Arial" charset="0"/>
                <a:cs typeface="Arial" charset="0"/>
              </a:rPr>
              <a:t>not</a:t>
            </a:r>
            <a:r>
              <a:rPr lang="en-US" sz="4000" dirty="0">
                <a:latin typeface="Arial" charset="0"/>
                <a:ea typeface="Arial" charset="0"/>
                <a:cs typeface="Arial" charset="0"/>
              </a:rPr>
              <a:t> the resume that will get you promoted….</a:t>
            </a:r>
          </a:p>
          <a:p>
            <a:pPr marL="457200" lvl="1" indent="0">
              <a:lnSpc>
                <a:spcPct val="90000"/>
              </a:lnSpc>
              <a:buNone/>
            </a:pPr>
            <a:endParaRPr lang="en-US" sz="4000" dirty="0">
              <a:latin typeface="Arial" charset="0"/>
              <a:ea typeface="Arial" charset="0"/>
              <a:cs typeface="Arial" charset="0"/>
            </a:endParaRPr>
          </a:p>
          <a:p>
            <a:pPr lvl="1">
              <a:lnSpc>
                <a:spcPct val="90000"/>
              </a:lnSpc>
              <a:buFont typeface="Wingdings" pitchFamily="2" charset="2"/>
              <a:buChar char="ü"/>
            </a:pPr>
            <a:r>
              <a:rPr lang="en-US" sz="4000" b="1" dirty="0">
                <a:latin typeface="Arial" charset="0"/>
                <a:ea typeface="Arial" charset="0"/>
                <a:cs typeface="Arial" charset="0"/>
              </a:rPr>
              <a:t>It’s your current </a:t>
            </a:r>
            <a:r>
              <a:rPr lang="en-US" sz="4000" b="1" u="sng" dirty="0">
                <a:latin typeface="Arial" charset="0"/>
                <a:ea typeface="Arial" charset="0"/>
                <a:cs typeface="Arial" charset="0"/>
              </a:rPr>
              <a:t>and</a:t>
            </a:r>
            <a:r>
              <a:rPr lang="en-US" sz="4000" b="1" dirty="0">
                <a:latin typeface="Arial" charset="0"/>
                <a:ea typeface="Arial" charset="0"/>
                <a:cs typeface="Arial" charset="0"/>
              </a:rPr>
              <a:t> past behavior </a:t>
            </a:r>
            <a:r>
              <a:rPr lang="en-US" sz="4000" b="1" u="sng" dirty="0">
                <a:latin typeface="Arial" charset="0"/>
                <a:ea typeface="Arial" charset="0"/>
                <a:cs typeface="Arial" charset="0"/>
              </a:rPr>
              <a:t>and</a:t>
            </a:r>
            <a:r>
              <a:rPr lang="en-US" sz="4000" b="1" dirty="0">
                <a:latin typeface="Arial" charset="0"/>
                <a:ea typeface="Arial" charset="0"/>
                <a:cs typeface="Arial" charset="0"/>
              </a:rPr>
              <a:t> more importantly…..</a:t>
            </a:r>
          </a:p>
        </p:txBody>
      </p:sp>
    </p:spTree>
    <p:extLst>
      <p:ext uri="{BB962C8B-B14F-4D97-AF65-F5344CB8AC3E}">
        <p14:creationId xmlns:p14="http://schemas.microsoft.com/office/powerpoint/2010/main" val="30601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838200" y="0"/>
            <a:ext cx="7772400" cy="1295400"/>
          </a:xfrm>
        </p:spPr>
        <p:txBody>
          <a:bodyPr/>
          <a:lstStyle/>
          <a:p>
            <a:pPr>
              <a:defRPr/>
            </a:pPr>
            <a:r>
              <a:rPr lang="en-US" sz="6000" b="1" u="sng" dirty="0">
                <a:latin typeface="Arial" charset="0"/>
                <a:ea typeface="Arial" charset="0"/>
                <a:cs typeface="Arial" charset="0"/>
              </a:rPr>
              <a:t>CONSIDER THIS:</a:t>
            </a:r>
          </a:p>
        </p:txBody>
      </p:sp>
      <p:sp>
        <p:nvSpPr>
          <p:cNvPr id="15362" name="Rectangle 3"/>
          <p:cNvSpPr>
            <a:spLocks noGrp="1" noChangeArrowheads="1"/>
          </p:cNvSpPr>
          <p:nvPr>
            <p:ph type="body" idx="4294967295"/>
          </p:nvPr>
        </p:nvSpPr>
        <p:spPr>
          <a:xfrm>
            <a:off x="-228600" y="1600200"/>
            <a:ext cx="9220200" cy="4495800"/>
          </a:xfrm>
        </p:spPr>
        <p:txBody>
          <a:bodyPr/>
          <a:lstStyle/>
          <a:p>
            <a:pPr marL="990600" lvl="1" indent="-533400">
              <a:buFontTx/>
              <a:buChar char="•"/>
            </a:pPr>
            <a:r>
              <a:rPr lang="en-US" sz="3200" dirty="0">
                <a:latin typeface="Arial" charset="0"/>
                <a:ea typeface="Arial" charset="0"/>
                <a:cs typeface="Arial" charset="0"/>
              </a:rPr>
              <a:t>Your ability to demonstrate to the raters </a:t>
            </a:r>
            <a:r>
              <a:rPr lang="en-US" sz="3200" u="sng" dirty="0">
                <a:latin typeface="Arial" charset="0"/>
                <a:ea typeface="Arial" charset="0"/>
                <a:cs typeface="Arial" charset="0"/>
              </a:rPr>
              <a:t>&amp;</a:t>
            </a:r>
            <a:r>
              <a:rPr lang="en-US" sz="3200" dirty="0">
                <a:latin typeface="Arial" charset="0"/>
                <a:ea typeface="Arial" charset="0"/>
                <a:cs typeface="Arial" charset="0"/>
              </a:rPr>
              <a:t> ultimately your department Command Staff, future supervisors, future peers &amp; future subordinates that you can not only be a safe beginner, </a:t>
            </a:r>
            <a:r>
              <a:rPr lang="en-US" sz="3200" u="sng" dirty="0">
                <a:latin typeface="Arial" charset="0"/>
                <a:ea typeface="Arial" charset="0"/>
                <a:cs typeface="Arial" charset="0"/>
              </a:rPr>
              <a:t>but</a:t>
            </a:r>
            <a:r>
              <a:rPr lang="en-US" sz="3200" dirty="0">
                <a:latin typeface="Arial" charset="0"/>
                <a:ea typeface="Arial" charset="0"/>
                <a:cs typeface="Arial" charset="0"/>
              </a:rPr>
              <a:t> you can hit the ground running, take care of your personnel, do what is right for the community, the department &amp; the customers you serve!</a:t>
            </a:r>
          </a:p>
        </p:txBody>
      </p:sp>
    </p:spTree>
    <p:extLst>
      <p:ext uri="{BB962C8B-B14F-4D97-AF65-F5344CB8AC3E}">
        <p14:creationId xmlns:p14="http://schemas.microsoft.com/office/powerpoint/2010/main" val="2856822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p:nvPr>
        </p:nvSpPr>
        <p:spPr>
          <a:xfrm>
            <a:off x="228600" y="228600"/>
            <a:ext cx="8686800" cy="3733800"/>
          </a:xfrm>
          <a:effectLst>
            <a:outerShdw blurRad="63500" dist="35921" dir="2700000" algn="ctr" rotWithShape="0">
              <a:schemeClr val="bg2">
                <a:alpha val="50000"/>
              </a:schemeClr>
            </a:outerShdw>
          </a:effectLst>
        </p:spPr>
        <p:txBody>
          <a:bodyPr/>
          <a:lstStyle/>
          <a:p>
            <a:pPr algn="ctr">
              <a:defRPr/>
            </a:pPr>
            <a:r>
              <a:rPr lang="en-US" sz="4000" dirty="0">
                <a:solidFill>
                  <a:schemeClr val="tx1"/>
                </a:solidFill>
                <a:latin typeface="Arial" charset="0"/>
                <a:ea typeface="Arial" charset="0"/>
                <a:cs typeface="Arial" charset="0"/>
              </a:rPr>
              <a:t>Only 15% of your success is due to your technical knowledge – while 85% of your success is attributable to your ability to express ideas, arouse enthusiasm and lead people!</a:t>
            </a:r>
            <a:br>
              <a:rPr lang="en-US" sz="4000" dirty="0">
                <a:solidFill>
                  <a:schemeClr val="tx1"/>
                </a:solidFill>
                <a:latin typeface="Arial" charset="0"/>
                <a:ea typeface="Arial" charset="0"/>
                <a:cs typeface="Arial" charset="0"/>
              </a:rPr>
            </a:br>
            <a:r>
              <a:rPr lang="en-US" sz="2000" b="1" dirty="0">
                <a:solidFill>
                  <a:schemeClr val="tx1"/>
                </a:solidFill>
                <a:latin typeface="Arial" charset="0"/>
                <a:ea typeface="Arial" charset="0"/>
                <a:cs typeface="Arial" charset="0"/>
              </a:rPr>
              <a:t>- Carnegie Institute of Technology</a:t>
            </a:r>
          </a:p>
        </p:txBody>
      </p:sp>
      <p:sp>
        <p:nvSpPr>
          <p:cNvPr id="205829" name="Rectangle 5"/>
          <p:cNvSpPr>
            <a:spLocks noGrp="1" noChangeArrowheads="1"/>
          </p:cNvSpPr>
          <p:nvPr>
            <p:ph type="subTitle" idx="1"/>
          </p:nvPr>
        </p:nvSpPr>
        <p:spPr>
          <a:xfrm flipV="1">
            <a:off x="1447800" y="3810000"/>
            <a:ext cx="7467600" cy="1066800"/>
          </a:xfrm>
          <a:effectLst>
            <a:outerShdw blurRad="63500" dist="35921" dir="2700000" algn="ctr" rotWithShape="0">
              <a:schemeClr val="bg2"/>
            </a:outerShdw>
          </a:effectLst>
        </p:spPr>
        <p:txBody>
          <a:bodyPr/>
          <a:lstStyle/>
          <a:p>
            <a:pPr>
              <a:lnSpc>
                <a:spcPct val="90000"/>
              </a:lnSpc>
              <a:defRPr/>
            </a:pPr>
            <a:endParaRPr lang="en-US" dirty="0">
              <a:cs typeface="+mn-cs"/>
            </a:endParaRPr>
          </a:p>
        </p:txBody>
      </p:sp>
    </p:spTree>
    <p:extLst>
      <p:ext uri="{BB962C8B-B14F-4D97-AF65-F5344CB8AC3E}">
        <p14:creationId xmlns:p14="http://schemas.microsoft.com/office/powerpoint/2010/main" val="1339163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52400" y="-228600"/>
            <a:ext cx="8686800" cy="1752600"/>
          </a:xfrm>
        </p:spPr>
        <p:txBody>
          <a:bodyPr/>
          <a:lstStyle/>
          <a:p>
            <a:pPr>
              <a:defRPr/>
            </a:pPr>
            <a:endParaRPr lang="en-US" sz="4800" b="1" u="sng" dirty="0">
              <a:latin typeface="Arial" charset="0"/>
              <a:ea typeface="Arial" charset="0"/>
              <a:cs typeface="Arial" charset="0"/>
            </a:endParaRPr>
          </a:p>
        </p:txBody>
      </p:sp>
      <p:sp>
        <p:nvSpPr>
          <p:cNvPr id="26626" name="Rectangle 3"/>
          <p:cNvSpPr>
            <a:spLocks noGrp="1" noChangeArrowheads="1"/>
          </p:cNvSpPr>
          <p:nvPr>
            <p:ph type="body" sz="half" idx="4294967295"/>
          </p:nvPr>
        </p:nvSpPr>
        <p:spPr>
          <a:xfrm>
            <a:off x="152400" y="1524000"/>
            <a:ext cx="4572000" cy="4495800"/>
          </a:xfrm>
        </p:spPr>
        <p:txBody>
          <a:bodyPr/>
          <a:lstStyle/>
          <a:p>
            <a:pPr marL="609600" indent="-609600">
              <a:buFontTx/>
              <a:buNone/>
            </a:pPr>
            <a:endParaRPr lang="en-US" sz="28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p:txBody>
      </p:sp>
      <p:sp>
        <p:nvSpPr>
          <p:cNvPr id="26627" name="Rectangle 4"/>
          <p:cNvSpPr>
            <a:spLocks noGrp="1" noChangeArrowheads="1"/>
          </p:cNvSpPr>
          <p:nvPr>
            <p:ph type="body" sz="half" idx="4294967295"/>
          </p:nvPr>
        </p:nvSpPr>
        <p:spPr>
          <a:xfrm>
            <a:off x="5628402" y="152400"/>
            <a:ext cx="3493827" cy="4495800"/>
          </a:xfrm>
        </p:spPr>
        <p:txBody>
          <a:bodyPr/>
          <a:lstStyle/>
          <a:p>
            <a:r>
              <a:rPr lang="en-US" dirty="0">
                <a:latin typeface="Arial" panose="020B0604020202020204" pitchFamily="34" charset="0"/>
                <a:ea typeface="ＭＳ Ｐゴシック" charset="0"/>
                <a:cs typeface="Arial" panose="020B0604020202020204" pitchFamily="34" charset="0"/>
              </a:rPr>
              <a:t>Mission, Vision, Values</a:t>
            </a:r>
          </a:p>
          <a:p>
            <a:r>
              <a:rPr lang="en-US" dirty="0">
                <a:latin typeface="Arial" panose="020B0604020202020204" pitchFamily="34" charset="0"/>
                <a:ea typeface="ＭＳ Ｐゴシック" charset="0"/>
                <a:cs typeface="Arial" panose="020B0604020202020204" pitchFamily="34" charset="0"/>
              </a:rPr>
              <a:t>SWOT analysis</a:t>
            </a:r>
          </a:p>
          <a:p>
            <a:r>
              <a:rPr lang="en-US" dirty="0">
                <a:latin typeface="Arial" panose="020B0604020202020204" pitchFamily="34" charset="0"/>
                <a:ea typeface="ＭＳ Ｐゴシック" charset="0"/>
                <a:cs typeface="Arial" panose="020B0604020202020204" pitchFamily="34" charset="0"/>
              </a:rPr>
              <a:t>Critical Issues &amp; Service Gaps</a:t>
            </a:r>
          </a:p>
          <a:p>
            <a:r>
              <a:rPr lang="en-US" dirty="0">
                <a:latin typeface="Arial" panose="020B0604020202020204" pitchFamily="34" charset="0"/>
                <a:ea typeface="ＭＳ Ｐゴシック" charset="0"/>
                <a:cs typeface="Arial" panose="020B0604020202020204" pitchFamily="34" charset="0"/>
              </a:rPr>
              <a:t>Goals, Objectives, Critical Tasks</a:t>
            </a:r>
          </a:p>
          <a:p>
            <a:endParaRPr lang="en-US" dirty="0">
              <a:latin typeface="Arial" panose="020B0604020202020204" pitchFamily="34" charset="0"/>
              <a:ea typeface="ＭＳ Ｐゴシック" charset="0"/>
              <a:cs typeface="Arial" panose="020B0604020202020204" pitchFamily="34" charset="0"/>
            </a:endParaRPr>
          </a:p>
          <a:p>
            <a:pPr marL="0" indent="0" algn="ctr">
              <a:buNone/>
            </a:pPr>
            <a:r>
              <a:rPr lang="en-US" sz="2800" b="1" i="1" dirty="0">
                <a:latin typeface="Arial" panose="020B0604020202020204" pitchFamily="34" charset="0"/>
                <a:ea typeface="ＭＳ Ｐゴシック" charset="0"/>
                <a:cs typeface="Arial" panose="020B0604020202020204" pitchFamily="34" charset="0"/>
              </a:rPr>
              <a:t>SOMEONE WHO GETS THE BIG PICTURE (Thinks Strategically)</a:t>
            </a:r>
          </a:p>
          <a:p>
            <a:endParaRPr lang="en-US" dirty="0">
              <a:latin typeface="Arial" panose="020B0604020202020204" pitchFamily="34" charset="0"/>
              <a:ea typeface="ＭＳ Ｐゴシック"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1E7BCEBE-F540-FC4D-9B77-1FD12D990083}"/>
              </a:ext>
            </a:extLst>
          </p:cNvPr>
          <p:cNvPicPr>
            <a:picLocks noChangeAspect="1"/>
          </p:cNvPicPr>
          <p:nvPr/>
        </p:nvPicPr>
        <p:blipFill>
          <a:blip r:embed="rId2"/>
          <a:stretch>
            <a:fillRect/>
          </a:stretch>
        </p:blipFill>
        <p:spPr>
          <a:xfrm>
            <a:off x="259666" y="97510"/>
            <a:ext cx="2550426" cy="3195934"/>
          </a:xfrm>
          <a:prstGeom prst="rect">
            <a:avLst/>
          </a:prstGeom>
        </p:spPr>
      </p:pic>
      <p:pic>
        <p:nvPicPr>
          <p:cNvPr id="6" name="Picture 5" descr="A screenshot of a video game&#10;&#10;Description automatically generated with medium confidence">
            <a:extLst>
              <a:ext uri="{FF2B5EF4-FFF2-40B4-BE49-F238E27FC236}">
                <a16:creationId xmlns:a16="http://schemas.microsoft.com/office/drawing/2014/main" id="{A962B72A-8C29-FB41-906C-F5024E493D93}"/>
              </a:ext>
            </a:extLst>
          </p:cNvPr>
          <p:cNvPicPr>
            <a:picLocks noChangeAspect="1"/>
          </p:cNvPicPr>
          <p:nvPr/>
        </p:nvPicPr>
        <p:blipFill>
          <a:blip r:embed="rId3"/>
          <a:stretch>
            <a:fillRect/>
          </a:stretch>
        </p:blipFill>
        <p:spPr>
          <a:xfrm>
            <a:off x="2910630" y="1347169"/>
            <a:ext cx="2717772" cy="3892550"/>
          </a:xfrm>
          <a:prstGeom prst="rect">
            <a:avLst/>
          </a:prstGeom>
        </p:spPr>
      </p:pic>
      <p:pic>
        <p:nvPicPr>
          <p:cNvPr id="8" name="Picture 7" descr="A red truck on fire&#10;&#10;Description automatically generated with low confidence">
            <a:extLst>
              <a:ext uri="{FF2B5EF4-FFF2-40B4-BE49-F238E27FC236}">
                <a16:creationId xmlns:a16="http://schemas.microsoft.com/office/drawing/2014/main" id="{9E713EBF-563D-8C45-BB9D-ACA06EB7600B}"/>
              </a:ext>
            </a:extLst>
          </p:cNvPr>
          <p:cNvPicPr>
            <a:picLocks noChangeAspect="1"/>
          </p:cNvPicPr>
          <p:nvPr/>
        </p:nvPicPr>
        <p:blipFill>
          <a:blip r:embed="rId4"/>
          <a:stretch>
            <a:fillRect/>
          </a:stretch>
        </p:blipFill>
        <p:spPr>
          <a:xfrm>
            <a:off x="248150" y="3429000"/>
            <a:ext cx="2550426" cy="3331490"/>
          </a:xfrm>
          <a:prstGeom prst="rect">
            <a:avLst/>
          </a:prstGeom>
        </p:spPr>
      </p:pic>
    </p:spTree>
    <p:extLst>
      <p:ext uri="{BB962C8B-B14F-4D97-AF65-F5344CB8AC3E}">
        <p14:creationId xmlns:p14="http://schemas.microsoft.com/office/powerpoint/2010/main" val="18996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3B2FE-B71E-954E-B4C7-3799E3A71E48}"/>
              </a:ext>
            </a:extLst>
          </p:cNvPr>
          <p:cNvSpPr>
            <a:spLocks noGrp="1"/>
          </p:cNvSpPr>
          <p:nvPr>
            <p:ph type="title"/>
          </p:nvPr>
        </p:nvSpPr>
        <p:spPr>
          <a:xfrm>
            <a:off x="314325" y="-232173"/>
            <a:ext cx="8515350" cy="994172"/>
          </a:xfrm>
        </p:spPr>
        <p:txBody>
          <a:bodyPr>
            <a:noAutofit/>
          </a:bodyPr>
          <a:lstStyle/>
          <a:p>
            <a:pPr algn="ctr"/>
            <a:br>
              <a:rPr lang="en-US" b="1" u="sng" dirty="0">
                <a:latin typeface="Arial" panose="020B0604020202020204" pitchFamily="34" charset="0"/>
                <a:cs typeface="Arial" panose="020B0604020202020204" pitchFamily="34" charset="0"/>
              </a:rPr>
            </a:br>
            <a:r>
              <a:rPr lang="en-US" sz="6000" b="1" u="sng" dirty="0">
                <a:latin typeface="Arial" panose="020B0604020202020204" pitchFamily="34" charset="0"/>
                <a:cs typeface="Arial" panose="020B0604020202020204" pitchFamily="34" charset="0"/>
              </a:rPr>
              <a:t>BE PAUL BLART:</a:t>
            </a:r>
          </a:p>
        </p:txBody>
      </p:sp>
      <p:sp>
        <p:nvSpPr>
          <p:cNvPr id="6" name="TextBox 5">
            <a:extLst>
              <a:ext uri="{FF2B5EF4-FFF2-40B4-BE49-F238E27FC236}">
                <a16:creationId xmlns:a16="http://schemas.microsoft.com/office/drawing/2014/main" id="{29CE3EA8-E372-A865-3ACB-A4A5EC5C8302}"/>
              </a:ext>
            </a:extLst>
          </p:cNvPr>
          <p:cNvSpPr txBox="1"/>
          <p:nvPr/>
        </p:nvSpPr>
        <p:spPr>
          <a:xfrm>
            <a:off x="144379" y="1600200"/>
            <a:ext cx="2675021" cy="3970318"/>
          </a:xfrm>
          <a:prstGeom prst="rect">
            <a:avLst/>
          </a:prstGeom>
          <a:noFill/>
        </p:spPr>
        <p:txBody>
          <a:bodyPr wrap="square" rtlCol="0">
            <a:spAutoFit/>
          </a:bodyPr>
          <a:lstStyle/>
          <a:p>
            <a:pPr marL="557213" indent="-557213">
              <a:buFont typeface="+mj-lt"/>
              <a:buAutoNum type="arabicPeriod"/>
            </a:pPr>
            <a:r>
              <a:rPr lang="en-US" sz="3600" b="1" dirty="0">
                <a:latin typeface="Arial" panose="020B0604020202020204" pitchFamily="34" charset="0"/>
                <a:cs typeface="Arial" panose="020B0604020202020204" pitchFamily="34" charset="0"/>
              </a:rPr>
              <a:t>Detect </a:t>
            </a:r>
          </a:p>
          <a:p>
            <a:pPr marL="557213" indent="-557213">
              <a:buFont typeface="+mj-lt"/>
              <a:buAutoNum type="arabicPeriod"/>
            </a:pPr>
            <a:endParaRPr lang="en-US" sz="3600" b="1" dirty="0">
              <a:latin typeface="Arial" panose="020B0604020202020204" pitchFamily="34" charset="0"/>
              <a:cs typeface="Arial" panose="020B0604020202020204" pitchFamily="34" charset="0"/>
            </a:endParaRPr>
          </a:p>
          <a:p>
            <a:pPr marL="557213" indent="-557213">
              <a:buFont typeface="+mj-lt"/>
              <a:buAutoNum type="arabicPeriod"/>
            </a:pPr>
            <a:r>
              <a:rPr lang="en-US" sz="3600" b="1" dirty="0">
                <a:latin typeface="Arial" panose="020B0604020202020204" pitchFamily="34" charset="0"/>
                <a:cs typeface="Arial" panose="020B0604020202020204" pitchFamily="34" charset="0"/>
              </a:rPr>
              <a:t>Deter</a:t>
            </a:r>
          </a:p>
          <a:p>
            <a:pPr marL="557213" indent="-557213">
              <a:buFont typeface="+mj-lt"/>
              <a:buAutoNum type="arabicPeriod"/>
            </a:pPr>
            <a:endParaRPr lang="en-US" sz="3600" b="1" dirty="0">
              <a:latin typeface="Arial" panose="020B0604020202020204" pitchFamily="34" charset="0"/>
              <a:cs typeface="Arial" panose="020B0604020202020204" pitchFamily="34" charset="0"/>
            </a:endParaRPr>
          </a:p>
          <a:p>
            <a:pPr marL="557213" indent="-557213">
              <a:buFont typeface="+mj-lt"/>
              <a:buAutoNum type="arabicPeriod"/>
            </a:pPr>
            <a:r>
              <a:rPr lang="en-US" sz="3600" b="1" dirty="0">
                <a:latin typeface="Arial" panose="020B0604020202020204" pitchFamily="34" charset="0"/>
                <a:cs typeface="Arial" panose="020B0604020202020204" pitchFamily="34" charset="0"/>
              </a:rPr>
              <a:t>Observe</a:t>
            </a:r>
          </a:p>
          <a:p>
            <a:pPr marL="557213" indent="-557213">
              <a:buFont typeface="+mj-lt"/>
              <a:buAutoNum type="arabicPeriod"/>
            </a:pPr>
            <a:endParaRPr lang="en-US" sz="3600" b="1" dirty="0">
              <a:latin typeface="Arial" panose="020B0604020202020204" pitchFamily="34" charset="0"/>
              <a:cs typeface="Arial" panose="020B0604020202020204" pitchFamily="34" charset="0"/>
            </a:endParaRPr>
          </a:p>
          <a:p>
            <a:pPr marL="557213" indent="-557213">
              <a:buFont typeface="+mj-lt"/>
              <a:buAutoNum type="arabicPeriod"/>
            </a:pPr>
            <a:r>
              <a:rPr lang="en-US" sz="3600" b="1" dirty="0">
                <a:latin typeface="Arial" panose="020B0604020202020204" pitchFamily="34" charset="0"/>
                <a:cs typeface="Arial" panose="020B0604020202020204" pitchFamily="34" charset="0"/>
              </a:rPr>
              <a:t>Report</a:t>
            </a:r>
          </a:p>
        </p:txBody>
      </p:sp>
      <p:pic>
        <p:nvPicPr>
          <p:cNvPr id="8" name="Content Placeholder 7" descr="A person riding a segway&#10;&#10;Description automatically generated">
            <a:extLst>
              <a:ext uri="{FF2B5EF4-FFF2-40B4-BE49-F238E27FC236}">
                <a16:creationId xmlns:a16="http://schemas.microsoft.com/office/drawing/2014/main" id="{8A7CBB7E-89C8-3DC1-7076-B86122E72E3B}"/>
              </a:ext>
            </a:extLst>
          </p:cNvPr>
          <p:cNvPicPr>
            <a:picLocks noGrp="1" noChangeAspect="1"/>
          </p:cNvPicPr>
          <p:nvPr>
            <p:ph idx="1"/>
          </p:nvPr>
        </p:nvPicPr>
        <p:blipFill>
          <a:blip r:embed="rId2"/>
          <a:stretch>
            <a:fillRect/>
          </a:stretch>
        </p:blipFill>
        <p:spPr>
          <a:xfrm>
            <a:off x="3025611" y="1447800"/>
            <a:ext cx="5974010" cy="4572000"/>
          </a:xfrm>
        </p:spPr>
      </p:pic>
    </p:spTree>
    <p:extLst>
      <p:ext uri="{BB962C8B-B14F-4D97-AF65-F5344CB8AC3E}">
        <p14:creationId xmlns:p14="http://schemas.microsoft.com/office/powerpoint/2010/main" val="23824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09600" y="76200"/>
            <a:ext cx="7924800" cy="1066800"/>
          </a:xfrm>
        </p:spPr>
        <p:txBody>
          <a:bodyPr>
            <a:noAutofit/>
          </a:bodyPr>
          <a:lstStyle/>
          <a:p>
            <a:r>
              <a:rPr lang="en-US" sz="6000" b="1" u="sng" dirty="0">
                <a:latin typeface="Arial" charset="0"/>
                <a:ea typeface="Arial" charset="0"/>
                <a:cs typeface="Arial" charset="0"/>
              </a:rPr>
              <a:t>FREE RESOURCES:</a:t>
            </a:r>
          </a:p>
        </p:txBody>
      </p:sp>
      <p:sp>
        <p:nvSpPr>
          <p:cNvPr id="3075" name="Subtitle 2"/>
          <p:cNvSpPr>
            <a:spLocks noGrp="1"/>
          </p:cNvSpPr>
          <p:nvPr>
            <p:ph idx="1"/>
          </p:nvPr>
        </p:nvSpPr>
        <p:spPr>
          <a:xfrm>
            <a:off x="-381000" y="990600"/>
            <a:ext cx="5943600" cy="5334000"/>
          </a:xfrm>
        </p:spPr>
        <p:txBody>
          <a:bodyPr>
            <a:normAutofit fontScale="92500"/>
          </a:bodyPr>
          <a:lstStyle/>
          <a:p>
            <a:pPr marL="457200" lvl="1" indent="0">
              <a:buNone/>
            </a:pPr>
            <a:endParaRPr lang="en-US" sz="1600" dirty="0">
              <a:latin typeface="Arial" charset="0"/>
              <a:ea typeface="Arial" charset="0"/>
              <a:cs typeface="Arial" charset="0"/>
            </a:endParaRPr>
          </a:p>
          <a:p>
            <a:pPr marL="457200" lvl="1" indent="0">
              <a:buNone/>
            </a:pPr>
            <a:r>
              <a:rPr lang="en-US" sz="3500" b="1" dirty="0">
                <a:latin typeface="Arial" charset="0"/>
                <a:ea typeface="Arial" charset="0"/>
                <a:cs typeface="Arial" charset="0"/>
              </a:rPr>
              <a:t>Promotional Prep/Officer Development:</a:t>
            </a:r>
            <a:br>
              <a:rPr lang="en-US" sz="3500" b="1" dirty="0">
                <a:latin typeface="Arial" charset="0"/>
                <a:ea typeface="Arial" charset="0"/>
                <a:cs typeface="Arial" charset="0"/>
              </a:rPr>
            </a:br>
            <a:r>
              <a:rPr lang="en-US" sz="3500" u="sng" dirty="0">
                <a:solidFill>
                  <a:schemeClr val="accent2"/>
                </a:solidFill>
                <a:latin typeface="Arial" charset="0"/>
                <a:ea typeface="Arial" charset="0"/>
                <a:cs typeface="Arial" charset="0"/>
              </a:rPr>
              <a:t>www.code3firetraining.com </a:t>
            </a:r>
          </a:p>
          <a:p>
            <a:pPr marL="914400" lvl="2" indent="0">
              <a:buNone/>
            </a:pPr>
            <a:r>
              <a:rPr lang="en-US" sz="3200" dirty="0">
                <a:latin typeface="Arial" charset="0"/>
                <a:ea typeface="Arial" charset="0"/>
                <a:cs typeface="Arial" charset="0"/>
              </a:rPr>
              <a:t>(click the FREE STUFF link)</a:t>
            </a:r>
          </a:p>
          <a:p>
            <a:pPr marL="514350" lvl="1" indent="0">
              <a:buNone/>
            </a:pPr>
            <a:endParaRPr lang="en-US" sz="1700" b="1" dirty="0">
              <a:latin typeface="Arial" charset="0"/>
              <a:ea typeface="Arial" charset="0"/>
              <a:cs typeface="Arial" charset="0"/>
            </a:endParaRPr>
          </a:p>
          <a:p>
            <a:pPr marL="514350" lvl="1" indent="0">
              <a:buNone/>
            </a:pPr>
            <a:r>
              <a:rPr lang="en-US" sz="3600" b="1" dirty="0">
                <a:latin typeface="Arial" charset="0"/>
                <a:ea typeface="Arial" charset="0"/>
                <a:cs typeface="Arial" charset="0"/>
              </a:rPr>
              <a:t>Entry-Level Firefighter Preparation:</a:t>
            </a:r>
          </a:p>
          <a:p>
            <a:pPr marL="514350" lvl="1" indent="0">
              <a:buNone/>
            </a:pPr>
            <a:r>
              <a:rPr lang="en-US" sz="3600" u="sng" dirty="0" err="1">
                <a:solidFill>
                  <a:schemeClr val="accent2"/>
                </a:solidFill>
                <a:latin typeface="Arial" charset="0"/>
                <a:ea typeface="Arial" charset="0"/>
                <a:cs typeface="Arial" charset="0"/>
                <a:hlinkClick r:id="rId2">
                  <a:extLst>
                    <a:ext uri="{A12FA001-AC4F-418D-AE19-62706E023703}">
                      <ahyp:hlinkClr xmlns:ahyp="http://schemas.microsoft.com/office/drawing/2018/hyperlinkcolor" val="tx"/>
                    </a:ext>
                  </a:extLst>
                </a:hlinkClick>
              </a:rPr>
              <a:t>www.chabotfire.co</a:t>
            </a:r>
            <a:r>
              <a:rPr lang="en-US" sz="3600" u="sng" dirty="0" err="1">
                <a:solidFill>
                  <a:schemeClr val="accent2"/>
                </a:solidFill>
                <a:latin typeface="Arial" charset="0"/>
                <a:ea typeface="Arial" charset="0"/>
                <a:cs typeface="Arial" charset="0"/>
              </a:rPr>
              <a:t>m</a:t>
            </a:r>
            <a:endParaRPr lang="en-US" sz="3600" u="sng" dirty="0">
              <a:solidFill>
                <a:schemeClr val="accent2"/>
              </a:solidFill>
              <a:latin typeface="Arial" charset="0"/>
              <a:ea typeface="Arial" charset="0"/>
              <a:cs typeface="Arial" charset="0"/>
            </a:endParaRPr>
          </a:p>
          <a:p>
            <a:pPr marL="914400" lvl="2" indent="0">
              <a:buNone/>
            </a:pPr>
            <a:r>
              <a:rPr lang="en-US" sz="3200" dirty="0">
                <a:latin typeface="Arial" charset="0"/>
                <a:ea typeface="Arial" charset="0"/>
                <a:cs typeface="Arial" charset="0"/>
              </a:rPr>
              <a:t>(click the FREE STUFF link)</a:t>
            </a:r>
            <a:endParaRPr lang="en-US" sz="3200" u="sng" dirty="0">
              <a:solidFill>
                <a:srgbClr val="3333CC"/>
              </a:solidFill>
              <a:latin typeface="Arial" charset="0"/>
              <a:ea typeface="Arial" charset="0"/>
              <a:cs typeface="Arial" charset="0"/>
            </a:endParaRPr>
          </a:p>
          <a:p>
            <a:pPr marL="914400" lvl="2" indent="0">
              <a:buNone/>
            </a:pPr>
            <a:endParaRPr lang="en-US" sz="3200" dirty="0">
              <a:latin typeface="AvantGarde Bk BT"/>
            </a:endParaRPr>
          </a:p>
          <a:p>
            <a:pPr lvl="1" eaLnBrk="1" hangingPunct="1">
              <a:buFontTx/>
              <a:buChar char="•"/>
            </a:pPr>
            <a:endParaRPr lang="en-US" sz="3600" dirty="0">
              <a:latin typeface="AvantGarde Bk BT"/>
            </a:endParaRPr>
          </a:p>
          <a:p>
            <a:pPr marL="0" indent="0" eaLnBrk="1" hangingPunct="1">
              <a:buFont typeface="Arial" pitchFamily="34" charset="0"/>
              <a:buNone/>
            </a:pPr>
            <a:endParaRPr lang="en-US" b="1" dirty="0">
              <a:latin typeface="AvantGarde Bk BT"/>
            </a:endParaRPr>
          </a:p>
        </p:txBody>
      </p:sp>
      <p:pic>
        <p:nvPicPr>
          <p:cNvPr id="3" name="Picture 2">
            <a:extLst>
              <a:ext uri="{FF2B5EF4-FFF2-40B4-BE49-F238E27FC236}">
                <a16:creationId xmlns:a16="http://schemas.microsoft.com/office/drawing/2014/main" id="{E6742D6C-15B3-E7E6-10E0-FC9E21700678}"/>
              </a:ext>
            </a:extLst>
          </p:cNvPr>
          <p:cNvPicPr>
            <a:picLocks noChangeAspect="1"/>
          </p:cNvPicPr>
          <p:nvPr/>
        </p:nvPicPr>
        <p:blipFill>
          <a:blip r:embed="rId3"/>
          <a:stretch>
            <a:fillRect/>
          </a:stretch>
        </p:blipFill>
        <p:spPr>
          <a:xfrm>
            <a:off x="5562600" y="1435100"/>
            <a:ext cx="3429000" cy="4419600"/>
          </a:xfrm>
          <a:prstGeom prst="rect">
            <a:avLst/>
          </a:prstGeom>
        </p:spPr>
      </p:pic>
    </p:spTree>
    <p:extLst>
      <p:ext uri="{BB962C8B-B14F-4D97-AF65-F5344CB8AC3E}">
        <p14:creationId xmlns:p14="http://schemas.microsoft.com/office/powerpoint/2010/main" val="15863876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52400" y="-228600"/>
            <a:ext cx="8686800" cy="1752600"/>
          </a:xfrm>
        </p:spPr>
        <p:txBody>
          <a:bodyPr/>
          <a:lstStyle/>
          <a:p>
            <a:pPr>
              <a:defRPr/>
            </a:pPr>
            <a:r>
              <a:rPr lang="en-US" sz="4800" b="1" u="sng" dirty="0">
                <a:latin typeface="Arial" charset="0"/>
                <a:ea typeface="Arial" charset="0"/>
                <a:cs typeface="Arial" charset="0"/>
              </a:rPr>
              <a:t>COMMON SCORING DIMENSIONS:</a:t>
            </a:r>
          </a:p>
        </p:txBody>
      </p:sp>
      <p:sp>
        <p:nvSpPr>
          <p:cNvPr id="26626" name="Rectangle 3"/>
          <p:cNvSpPr>
            <a:spLocks noGrp="1" noChangeArrowheads="1"/>
          </p:cNvSpPr>
          <p:nvPr>
            <p:ph type="body" sz="half" idx="4294967295"/>
          </p:nvPr>
        </p:nvSpPr>
        <p:spPr>
          <a:xfrm>
            <a:off x="152400" y="1524000"/>
            <a:ext cx="4572000" cy="4495800"/>
          </a:xfrm>
        </p:spPr>
        <p:txBody>
          <a:bodyPr/>
          <a:lstStyle/>
          <a:p>
            <a:pPr marL="609600" indent="-609600"/>
            <a:r>
              <a:rPr lang="en-US" b="1" dirty="0">
                <a:latin typeface="Arial" charset="0"/>
                <a:ea typeface="Arial" charset="0"/>
                <a:cs typeface="Arial" charset="0"/>
              </a:rPr>
              <a:t>Oral communications</a:t>
            </a:r>
          </a:p>
          <a:p>
            <a:pPr marL="609600" indent="-609600"/>
            <a:endParaRPr lang="en-US" sz="2000" b="1" dirty="0">
              <a:latin typeface="Arial" charset="0"/>
              <a:ea typeface="Arial" charset="0"/>
              <a:cs typeface="Arial" charset="0"/>
            </a:endParaRPr>
          </a:p>
          <a:p>
            <a:pPr marL="609600" indent="-609600" eaLnBrk="1" hangingPunct="1"/>
            <a:r>
              <a:rPr lang="en-US" dirty="0">
                <a:latin typeface="Arial" charset="0"/>
                <a:ea typeface="Arial" charset="0"/>
                <a:cs typeface="Arial" charset="0"/>
              </a:rPr>
              <a:t>Written communications</a:t>
            </a:r>
          </a:p>
          <a:p>
            <a:pPr marL="609600" indent="-609600" eaLnBrk="1" hangingPunct="1"/>
            <a:endParaRPr lang="en-US" sz="2000" dirty="0">
              <a:latin typeface="Arial" charset="0"/>
              <a:ea typeface="Arial" charset="0"/>
              <a:cs typeface="Arial" charset="0"/>
            </a:endParaRPr>
          </a:p>
          <a:p>
            <a:pPr marL="609600" indent="-609600" eaLnBrk="1" hangingPunct="1"/>
            <a:r>
              <a:rPr lang="en-US" b="1" dirty="0">
                <a:latin typeface="Arial" charset="0"/>
                <a:ea typeface="Arial" charset="0"/>
                <a:cs typeface="Arial" charset="0"/>
              </a:rPr>
              <a:t>Leadership</a:t>
            </a:r>
          </a:p>
          <a:p>
            <a:pPr marL="609600" indent="-609600" eaLnBrk="1" hangingPunct="1"/>
            <a:endParaRPr lang="en-US" sz="2000" b="1" dirty="0">
              <a:latin typeface="Arial" charset="0"/>
              <a:ea typeface="Arial" charset="0"/>
              <a:cs typeface="Arial" charset="0"/>
            </a:endParaRPr>
          </a:p>
          <a:p>
            <a:pPr marL="609600" indent="-609600" eaLnBrk="1" hangingPunct="1"/>
            <a:r>
              <a:rPr lang="en-US" dirty="0">
                <a:latin typeface="Arial" charset="0"/>
                <a:ea typeface="Arial" charset="0"/>
                <a:cs typeface="Arial" charset="0"/>
              </a:rPr>
              <a:t>Command presence</a:t>
            </a:r>
          </a:p>
          <a:p>
            <a:pPr marL="609600" indent="-609600">
              <a:buFontTx/>
              <a:buNone/>
            </a:pPr>
            <a:endParaRPr lang="en-US" sz="28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p:txBody>
      </p:sp>
      <p:sp>
        <p:nvSpPr>
          <p:cNvPr id="26627" name="Rectangle 4"/>
          <p:cNvSpPr>
            <a:spLocks noGrp="1" noChangeArrowheads="1"/>
          </p:cNvSpPr>
          <p:nvPr>
            <p:ph type="body" sz="half" idx="4294967295"/>
          </p:nvPr>
        </p:nvSpPr>
        <p:spPr>
          <a:xfrm>
            <a:off x="4800600" y="1524000"/>
            <a:ext cx="4191000" cy="4495800"/>
          </a:xfrm>
        </p:spPr>
        <p:txBody>
          <a:bodyPr/>
          <a:lstStyle/>
          <a:p>
            <a:pPr eaLnBrk="1" hangingPunct="1"/>
            <a:r>
              <a:rPr lang="en-US" dirty="0">
                <a:latin typeface="Arial" charset="0"/>
                <a:ea typeface="Arial" charset="0"/>
                <a:cs typeface="Arial" charset="0"/>
              </a:rPr>
              <a:t>Decision making</a:t>
            </a:r>
          </a:p>
          <a:p>
            <a:pPr eaLnBrk="1" hangingPunct="1"/>
            <a:endParaRPr lang="en-US" dirty="0">
              <a:latin typeface="Arial" charset="0"/>
              <a:ea typeface="Arial" charset="0"/>
              <a:cs typeface="Arial" charset="0"/>
            </a:endParaRPr>
          </a:p>
          <a:p>
            <a:pPr eaLnBrk="1" hangingPunct="1"/>
            <a:r>
              <a:rPr lang="en-US" b="1" dirty="0">
                <a:latin typeface="Arial" charset="0"/>
                <a:ea typeface="Arial" charset="0"/>
                <a:cs typeface="Arial" charset="0"/>
              </a:rPr>
              <a:t>Delegation</a:t>
            </a:r>
          </a:p>
          <a:p>
            <a:pPr eaLnBrk="1" hangingPunct="1"/>
            <a:endParaRPr lang="en-US" b="1" dirty="0">
              <a:latin typeface="Arial" charset="0"/>
              <a:ea typeface="Arial" charset="0"/>
              <a:cs typeface="Arial" charset="0"/>
            </a:endParaRPr>
          </a:p>
          <a:p>
            <a:pPr eaLnBrk="1" hangingPunct="1"/>
            <a:r>
              <a:rPr lang="en-US" dirty="0">
                <a:latin typeface="Arial" charset="0"/>
                <a:ea typeface="Arial" charset="0"/>
                <a:cs typeface="Arial" charset="0"/>
              </a:rPr>
              <a:t>Problem analysis</a:t>
            </a:r>
          </a:p>
          <a:p>
            <a:pPr eaLnBrk="1" hangingPunct="1"/>
            <a:endParaRPr lang="en-US" dirty="0">
              <a:latin typeface="Arial" charset="0"/>
              <a:ea typeface="Arial" charset="0"/>
              <a:cs typeface="Arial" charset="0"/>
            </a:endParaRPr>
          </a:p>
          <a:p>
            <a:pPr eaLnBrk="1" hangingPunct="1"/>
            <a:r>
              <a:rPr lang="en-US" b="1" dirty="0">
                <a:latin typeface="Arial" charset="0"/>
                <a:ea typeface="Arial" charset="0"/>
                <a:cs typeface="Arial" charset="0"/>
              </a:rPr>
              <a:t>Problem solving ability </a:t>
            </a:r>
          </a:p>
          <a:p>
            <a:pPr>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13249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52400" y="76200"/>
            <a:ext cx="8686800" cy="1219200"/>
          </a:xfrm>
        </p:spPr>
        <p:txBody>
          <a:bodyPr/>
          <a:lstStyle/>
          <a:p>
            <a:pPr>
              <a:defRPr/>
            </a:pPr>
            <a:r>
              <a:rPr lang="en-US" b="1" u="sng" dirty="0">
                <a:latin typeface="Arial" charset="0"/>
                <a:ea typeface="Arial" charset="0"/>
                <a:cs typeface="Arial" charset="0"/>
              </a:rPr>
              <a:t>COMMON SCORING DIMENSIONS:</a:t>
            </a:r>
            <a:endParaRPr lang="en-US" b="1" u="sng" dirty="0">
              <a:latin typeface="Times New Roman" charset="0"/>
              <a:ea typeface="ＭＳ Ｐゴシック" charset="0"/>
            </a:endParaRPr>
          </a:p>
        </p:txBody>
      </p:sp>
      <p:sp>
        <p:nvSpPr>
          <p:cNvPr id="26626" name="Rectangle 3"/>
          <p:cNvSpPr>
            <a:spLocks noGrp="1" noChangeArrowheads="1"/>
          </p:cNvSpPr>
          <p:nvPr>
            <p:ph type="body" sz="half" idx="4294967295"/>
          </p:nvPr>
        </p:nvSpPr>
        <p:spPr>
          <a:xfrm>
            <a:off x="152400" y="1524000"/>
            <a:ext cx="4495800" cy="4495800"/>
          </a:xfrm>
        </p:spPr>
        <p:txBody>
          <a:bodyPr/>
          <a:lstStyle/>
          <a:p>
            <a:pPr marL="609600" indent="-609600" eaLnBrk="1" hangingPunct="1"/>
            <a:r>
              <a:rPr lang="en-US" b="1" dirty="0">
                <a:latin typeface="Arial" charset="0"/>
                <a:ea typeface="Arial" charset="0"/>
                <a:cs typeface="Arial" charset="0"/>
              </a:rPr>
              <a:t>Organizational skills</a:t>
            </a:r>
          </a:p>
          <a:p>
            <a:pPr marL="609600" indent="-609600" eaLnBrk="1" hangingPunct="1"/>
            <a:endParaRPr lang="en-US" sz="2000" b="1" dirty="0">
              <a:latin typeface="Arial" charset="0"/>
              <a:ea typeface="Arial" charset="0"/>
              <a:cs typeface="Arial" charset="0"/>
            </a:endParaRPr>
          </a:p>
          <a:p>
            <a:pPr marL="609600" indent="-609600" eaLnBrk="1" hangingPunct="1"/>
            <a:r>
              <a:rPr lang="en-US" dirty="0">
                <a:latin typeface="Arial" charset="0"/>
                <a:ea typeface="Arial" charset="0"/>
                <a:cs typeface="Arial" charset="0"/>
              </a:rPr>
              <a:t>Planning ability</a:t>
            </a:r>
          </a:p>
          <a:p>
            <a:pPr marL="609600" indent="-609600" eaLnBrk="1" hangingPunct="1"/>
            <a:endParaRPr lang="en-US" sz="2000" dirty="0">
              <a:latin typeface="Arial" charset="0"/>
              <a:ea typeface="Arial" charset="0"/>
              <a:cs typeface="Arial" charset="0"/>
            </a:endParaRPr>
          </a:p>
          <a:p>
            <a:pPr marL="609600" indent="-609600" eaLnBrk="1" hangingPunct="1"/>
            <a:r>
              <a:rPr lang="en-US" b="1" dirty="0">
                <a:latin typeface="Arial" charset="0"/>
                <a:ea typeface="Arial" charset="0"/>
                <a:cs typeface="Arial" charset="0"/>
              </a:rPr>
              <a:t>ICS</a:t>
            </a:r>
          </a:p>
          <a:p>
            <a:pPr marL="609600" indent="-609600" eaLnBrk="1" hangingPunct="1"/>
            <a:endParaRPr lang="en-US" b="1" dirty="0">
              <a:latin typeface="Arial" charset="0"/>
              <a:ea typeface="Arial" charset="0"/>
              <a:cs typeface="Arial" charset="0"/>
            </a:endParaRPr>
          </a:p>
          <a:p>
            <a:pPr marL="609600" indent="-609600" eaLnBrk="1" hangingPunct="1"/>
            <a:r>
              <a:rPr lang="en-US" dirty="0">
                <a:latin typeface="Arial" charset="0"/>
                <a:ea typeface="Arial" charset="0"/>
                <a:cs typeface="Arial" charset="0"/>
              </a:rPr>
              <a:t>Flexibility</a:t>
            </a:r>
          </a:p>
          <a:p>
            <a:pPr marL="609600" indent="-609600">
              <a:buFontTx/>
              <a:buNone/>
            </a:pPr>
            <a:endParaRPr lang="en-US" sz="28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p:txBody>
      </p:sp>
      <p:sp>
        <p:nvSpPr>
          <p:cNvPr id="26627" name="Rectangle 4"/>
          <p:cNvSpPr>
            <a:spLocks noGrp="1" noChangeArrowheads="1"/>
          </p:cNvSpPr>
          <p:nvPr>
            <p:ph type="body" sz="half" idx="4294967295"/>
          </p:nvPr>
        </p:nvSpPr>
        <p:spPr>
          <a:xfrm>
            <a:off x="4800600" y="1524000"/>
            <a:ext cx="4191000" cy="4495800"/>
          </a:xfrm>
        </p:spPr>
        <p:txBody>
          <a:bodyPr/>
          <a:lstStyle/>
          <a:p>
            <a:pPr eaLnBrk="1" hangingPunct="1"/>
            <a:r>
              <a:rPr lang="en-US" dirty="0">
                <a:latin typeface="Arial" charset="0"/>
                <a:ea typeface="Arial" charset="0"/>
                <a:cs typeface="Arial" charset="0"/>
              </a:rPr>
              <a:t>Situational awareness</a:t>
            </a:r>
          </a:p>
          <a:p>
            <a:pPr eaLnBrk="1" hangingPunct="1"/>
            <a:endParaRPr lang="en-US" sz="2000" dirty="0">
              <a:latin typeface="Arial" charset="0"/>
              <a:ea typeface="Arial" charset="0"/>
              <a:cs typeface="Arial" charset="0"/>
            </a:endParaRPr>
          </a:p>
          <a:p>
            <a:pPr eaLnBrk="1" hangingPunct="1"/>
            <a:r>
              <a:rPr lang="en-US" b="1" dirty="0">
                <a:latin typeface="Arial" charset="0"/>
                <a:ea typeface="Arial" charset="0"/>
                <a:cs typeface="Arial" charset="0"/>
              </a:rPr>
              <a:t>Time management</a:t>
            </a:r>
          </a:p>
          <a:p>
            <a:pPr eaLnBrk="1" hangingPunct="1"/>
            <a:endParaRPr lang="en-US" b="1" dirty="0">
              <a:latin typeface="Arial" charset="0"/>
              <a:ea typeface="Arial" charset="0"/>
              <a:cs typeface="Arial" charset="0"/>
            </a:endParaRPr>
          </a:p>
          <a:p>
            <a:pPr eaLnBrk="1" hangingPunct="1"/>
            <a:r>
              <a:rPr lang="en-US" dirty="0">
                <a:latin typeface="Arial" charset="0"/>
                <a:ea typeface="Arial" charset="0"/>
                <a:cs typeface="Arial" charset="0"/>
              </a:rPr>
              <a:t>Strategy/tactics</a:t>
            </a:r>
          </a:p>
          <a:p>
            <a:pPr eaLnBrk="1" hangingPunct="1"/>
            <a:endParaRPr lang="en-US" dirty="0">
              <a:latin typeface="Arial" charset="0"/>
              <a:ea typeface="Arial" charset="0"/>
              <a:cs typeface="Arial" charset="0"/>
            </a:endParaRPr>
          </a:p>
          <a:p>
            <a:pPr eaLnBrk="1" hangingPunct="1"/>
            <a:r>
              <a:rPr lang="en-US" b="1" dirty="0">
                <a:latin typeface="Arial" charset="0"/>
                <a:ea typeface="Arial" charset="0"/>
                <a:cs typeface="Arial" charset="0"/>
              </a:rPr>
              <a:t>Judgment</a:t>
            </a:r>
          </a:p>
          <a:p>
            <a:pPr>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313213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04800" y="0"/>
            <a:ext cx="8305800" cy="1295400"/>
          </a:xfrm>
        </p:spPr>
        <p:txBody>
          <a:bodyPr/>
          <a:lstStyle/>
          <a:p>
            <a:pPr>
              <a:defRPr/>
            </a:pPr>
            <a:r>
              <a:rPr lang="en-US" sz="4800" b="1" u="sng" dirty="0">
                <a:latin typeface="Arial" charset="0"/>
                <a:ea typeface="Arial" charset="0"/>
                <a:cs typeface="Arial" charset="0"/>
              </a:rPr>
              <a:t>COMMON SCORING DIMENSIONS:</a:t>
            </a:r>
            <a:endParaRPr lang="en-US" sz="4800" b="1" u="sng" dirty="0">
              <a:latin typeface="Times New Roman" charset="0"/>
              <a:ea typeface="ＭＳ Ｐゴシック" charset="0"/>
            </a:endParaRPr>
          </a:p>
        </p:txBody>
      </p:sp>
      <p:sp>
        <p:nvSpPr>
          <p:cNvPr id="27650" name="Rectangle 3"/>
          <p:cNvSpPr>
            <a:spLocks noGrp="1" noChangeArrowheads="1"/>
          </p:cNvSpPr>
          <p:nvPr>
            <p:ph type="body" sz="half" idx="4294967295"/>
          </p:nvPr>
        </p:nvSpPr>
        <p:spPr>
          <a:xfrm>
            <a:off x="381000" y="1524000"/>
            <a:ext cx="3886200" cy="4495800"/>
          </a:xfrm>
        </p:spPr>
        <p:txBody>
          <a:bodyPr/>
          <a:lstStyle/>
          <a:p>
            <a:pPr marL="609600" indent="-609600" eaLnBrk="1" hangingPunct="1"/>
            <a:r>
              <a:rPr lang="en-US" sz="3600" b="1" dirty="0">
                <a:latin typeface="Arial" charset="0"/>
                <a:ea typeface="Arial" charset="0"/>
                <a:cs typeface="Arial" charset="0"/>
              </a:rPr>
              <a:t>Knowledge of F.D. SOGs/SOPs, Rules and Regulations, etc.</a:t>
            </a:r>
            <a:br>
              <a:rPr lang="en-US" sz="3600" b="1" dirty="0">
                <a:latin typeface="Times New Roman" charset="0"/>
                <a:ea typeface="ＭＳ Ｐゴシック" charset="0"/>
              </a:rPr>
            </a:br>
            <a:endParaRPr lang="en-US" sz="3600" b="1" dirty="0">
              <a:latin typeface="Times New Roman" charset="0"/>
              <a:ea typeface="ＭＳ Ｐゴシック" charset="0"/>
            </a:endParaRPr>
          </a:p>
          <a:p>
            <a:pPr marL="0" indent="0">
              <a:buNone/>
            </a:pPr>
            <a:endParaRPr lang="en-US" sz="2800" dirty="0">
              <a:latin typeface="Times New Roman" charset="0"/>
              <a:ea typeface="ＭＳ Ｐゴシック" charset="0"/>
            </a:endParaRPr>
          </a:p>
        </p:txBody>
      </p:sp>
      <p:sp>
        <p:nvSpPr>
          <p:cNvPr id="27651" name="Rectangle 4"/>
          <p:cNvSpPr>
            <a:spLocks noGrp="1" noChangeArrowheads="1"/>
          </p:cNvSpPr>
          <p:nvPr>
            <p:ph type="body" sz="half" idx="4294967295"/>
          </p:nvPr>
        </p:nvSpPr>
        <p:spPr>
          <a:xfrm>
            <a:off x="4419600" y="1524000"/>
            <a:ext cx="4572000" cy="4495800"/>
          </a:xfrm>
        </p:spPr>
        <p:txBody>
          <a:bodyPr/>
          <a:lstStyle/>
          <a:p>
            <a:pPr eaLnBrk="1" hangingPunct="1"/>
            <a:r>
              <a:rPr lang="en-US" sz="3600" dirty="0">
                <a:latin typeface="Arial" charset="0"/>
                <a:ea typeface="Arial" charset="0"/>
                <a:cs typeface="Arial" charset="0"/>
              </a:rPr>
              <a:t>Safety</a:t>
            </a:r>
          </a:p>
          <a:p>
            <a:pPr eaLnBrk="1" hangingPunct="1"/>
            <a:endParaRPr lang="en-US" sz="2800" dirty="0">
              <a:latin typeface="Arial" charset="0"/>
              <a:ea typeface="Arial" charset="0"/>
              <a:cs typeface="Arial" charset="0"/>
            </a:endParaRPr>
          </a:p>
          <a:p>
            <a:pPr eaLnBrk="1" hangingPunct="1"/>
            <a:r>
              <a:rPr lang="en-US" sz="3600" b="1" dirty="0">
                <a:latin typeface="Arial" charset="0"/>
                <a:ea typeface="Arial" charset="0"/>
                <a:cs typeface="Arial" charset="0"/>
              </a:rPr>
              <a:t>Interpersonal skills</a:t>
            </a:r>
          </a:p>
          <a:p>
            <a:pPr eaLnBrk="1" hangingPunct="1"/>
            <a:endParaRPr lang="en-US" sz="2800" b="1" dirty="0">
              <a:latin typeface="Arial" charset="0"/>
              <a:ea typeface="Arial" charset="0"/>
              <a:cs typeface="Arial" charset="0"/>
            </a:endParaRPr>
          </a:p>
          <a:p>
            <a:pPr eaLnBrk="1" hangingPunct="1"/>
            <a:r>
              <a:rPr lang="en-US" sz="3600" dirty="0">
                <a:latin typeface="Arial" charset="0"/>
                <a:ea typeface="Arial" charset="0"/>
                <a:cs typeface="Arial" charset="0"/>
              </a:rPr>
              <a:t>Ability to remain calm under pressure</a:t>
            </a:r>
          </a:p>
          <a:p>
            <a:pPr eaLnBrk="1" hangingPunct="1">
              <a:buFontTx/>
              <a:buNone/>
            </a:pPr>
            <a:endParaRPr lang="en-US" sz="2800" dirty="0">
              <a:latin typeface="Times New Roman" charset="0"/>
              <a:ea typeface="ＭＳ Ｐゴシック" charset="0"/>
            </a:endParaRPr>
          </a:p>
          <a:p>
            <a:pPr>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42443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381000" y="0"/>
            <a:ext cx="8229600" cy="1295400"/>
          </a:xfrm>
        </p:spPr>
        <p:txBody>
          <a:bodyPr/>
          <a:lstStyle/>
          <a:p>
            <a:pPr>
              <a:defRPr/>
            </a:pPr>
            <a:r>
              <a:rPr lang="en-US" sz="4800" b="1" u="sng" dirty="0">
                <a:latin typeface="Arial" charset="0"/>
                <a:ea typeface="Arial" charset="0"/>
                <a:cs typeface="Arial" charset="0"/>
              </a:rPr>
              <a:t>COMMON SCORING DIMENSIONS:</a:t>
            </a:r>
            <a:endParaRPr lang="en-US" sz="4800" b="1" u="sng" dirty="0">
              <a:latin typeface="Times New Roman" charset="0"/>
              <a:ea typeface="ＭＳ Ｐゴシック" charset="0"/>
            </a:endParaRPr>
          </a:p>
        </p:txBody>
      </p:sp>
      <p:sp>
        <p:nvSpPr>
          <p:cNvPr id="27650" name="Rectangle 3"/>
          <p:cNvSpPr>
            <a:spLocks noGrp="1" noChangeArrowheads="1"/>
          </p:cNvSpPr>
          <p:nvPr>
            <p:ph type="body" sz="half" idx="4294967295"/>
          </p:nvPr>
        </p:nvSpPr>
        <p:spPr>
          <a:xfrm>
            <a:off x="381000" y="1524000"/>
            <a:ext cx="4267200" cy="4495800"/>
          </a:xfrm>
        </p:spPr>
        <p:txBody>
          <a:bodyPr/>
          <a:lstStyle/>
          <a:p>
            <a:pPr marL="609600" indent="-609600" eaLnBrk="1" hangingPunct="1"/>
            <a:r>
              <a:rPr lang="en-US" sz="3600" dirty="0">
                <a:latin typeface="Arial" charset="0"/>
                <a:ea typeface="Arial" charset="0"/>
                <a:cs typeface="Arial" charset="0"/>
              </a:rPr>
              <a:t>Knowledge of local, state and federal standards and laws (OSHA, NFPA, accepted industry standards)</a:t>
            </a:r>
          </a:p>
          <a:p>
            <a:pPr marL="609600" indent="-609600">
              <a:buFontTx/>
              <a:buAutoNum type="arabicPeriod" startAt="16"/>
            </a:pPr>
            <a:endParaRPr lang="en-US" sz="2800" dirty="0">
              <a:latin typeface="Times New Roman" charset="0"/>
              <a:ea typeface="ＭＳ Ｐゴシック" charset="0"/>
            </a:endParaRPr>
          </a:p>
        </p:txBody>
      </p:sp>
      <p:sp>
        <p:nvSpPr>
          <p:cNvPr id="27651" name="Rectangle 4"/>
          <p:cNvSpPr>
            <a:spLocks noGrp="1" noChangeArrowheads="1"/>
          </p:cNvSpPr>
          <p:nvPr>
            <p:ph type="body" sz="half" idx="4294967295"/>
          </p:nvPr>
        </p:nvSpPr>
        <p:spPr>
          <a:xfrm>
            <a:off x="4800600" y="1371600"/>
            <a:ext cx="4114800" cy="4648200"/>
          </a:xfrm>
        </p:spPr>
        <p:txBody>
          <a:bodyPr/>
          <a:lstStyle/>
          <a:p>
            <a:pPr eaLnBrk="1" hangingPunct="1">
              <a:lnSpc>
                <a:spcPct val="140000"/>
              </a:lnSpc>
            </a:pPr>
            <a:r>
              <a:rPr lang="en-US" sz="3600" b="1" dirty="0">
                <a:latin typeface="Arial" charset="0"/>
                <a:ea typeface="Arial" charset="0"/>
                <a:cs typeface="Arial" charset="0"/>
              </a:rPr>
              <a:t>Risk management</a:t>
            </a:r>
          </a:p>
          <a:p>
            <a:pPr eaLnBrk="1" hangingPunct="1">
              <a:lnSpc>
                <a:spcPct val="140000"/>
              </a:lnSpc>
            </a:pPr>
            <a:endParaRPr lang="en-US" sz="3600" b="1" dirty="0">
              <a:latin typeface="Arial" charset="0"/>
              <a:ea typeface="Arial" charset="0"/>
              <a:cs typeface="Arial" charset="0"/>
            </a:endParaRPr>
          </a:p>
          <a:p>
            <a:pPr eaLnBrk="1" hangingPunct="1">
              <a:lnSpc>
                <a:spcPct val="140000"/>
              </a:lnSpc>
            </a:pPr>
            <a:r>
              <a:rPr lang="en-US" sz="3600" dirty="0">
                <a:latin typeface="Arial" charset="0"/>
                <a:ea typeface="Arial" charset="0"/>
                <a:cs typeface="Arial" charset="0"/>
              </a:rPr>
              <a:t>Customer service</a:t>
            </a:r>
          </a:p>
          <a:p>
            <a:pPr eaLnBrk="1" hangingPunct="1">
              <a:buFontTx/>
              <a:buNone/>
            </a:pPr>
            <a:endParaRPr lang="en-US" sz="2800" dirty="0">
              <a:latin typeface="Times New Roman" charset="0"/>
              <a:ea typeface="ＭＳ Ｐゴシック" charset="0"/>
            </a:endParaRPr>
          </a:p>
          <a:p>
            <a:pPr>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40307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152400"/>
            <a:ext cx="8610600" cy="1143000"/>
          </a:xfrm>
        </p:spPr>
        <p:txBody>
          <a:bodyPr/>
          <a:lstStyle/>
          <a:p>
            <a:pPr>
              <a:defRPr/>
            </a:pPr>
            <a:r>
              <a:rPr lang="en-US" sz="4800" b="1" u="sng" dirty="0">
                <a:latin typeface="Arial" charset="0"/>
                <a:ea typeface="Arial" charset="0"/>
                <a:cs typeface="Arial" charset="0"/>
              </a:rPr>
              <a:t>HOW WILL THEY RATE ME?</a:t>
            </a:r>
            <a:endParaRPr lang="en-US" sz="4800" b="1" i="1" u="sng" dirty="0">
              <a:latin typeface="Arial" charset="0"/>
              <a:ea typeface="Arial" charset="0"/>
              <a:cs typeface="Arial" charset="0"/>
            </a:endParaRPr>
          </a:p>
        </p:txBody>
      </p:sp>
      <p:sp>
        <p:nvSpPr>
          <p:cNvPr id="24578" name="Rectangle 3"/>
          <p:cNvSpPr>
            <a:spLocks noGrp="1" noChangeArrowheads="1"/>
          </p:cNvSpPr>
          <p:nvPr>
            <p:ph type="body" idx="4294967295"/>
          </p:nvPr>
        </p:nvSpPr>
        <p:spPr>
          <a:xfrm>
            <a:off x="381000" y="1524000"/>
            <a:ext cx="8229600" cy="4495800"/>
          </a:xfrm>
        </p:spPr>
        <p:txBody>
          <a:bodyPr/>
          <a:lstStyle/>
          <a:p>
            <a:pPr marL="609600" indent="-609600">
              <a:defRPr/>
            </a:pPr>
            <a:r>
              <a:rPr lang="en-US" sz="3600" dirty="0">
                <a:latin typeface="Arial" charset="0"/>
                <a:ea typeface="Arial" charset="0"/>
                <a:cs typeface="Arial" charset="0"/>
              </a:rPr>
              <a:t>Standardized score sheets</a:t>
            </a:r>
          </a:p>
          <a:p>
            <a:pPr marL="609600" indent="-609600">
              <a:defRPr/>
            </a:pPr>
            <a:endParaRPr lang="en-US" sz="1800" dirty="0">
              <a:latin typeface="Arial" charset="0"/>
              <a:ea typeface="Arial" charset="0"/>
              <a:cs typeface="Arial" charset="0"/>
            </a:endParaRPr>
          </a:p>
          <a:p>
            <a:pPr marL="609600" indent="-609600">
              <a:defRPr/>
            </a:pPr>
            <a:r>
              <a:rPr lang="en-US" sz="3600" b="1" dirty="0">
                <a:latin typeface="Arial" charset="0"/>
                <a:ea typeface="Arial" charset="0"/>
                <a:cs typeface="Arial" charset="0"/>
              </a:rPr>
              <a:t>Think of school – A, B, C, D &amp; F </a:t>
            </a:r>
            <a:r>
              <a:rPr lang="en-US" sz="3600" b="1" u="sng" dirty="0">
                <a:latin typeface="Arial" charset="0"/>
                <a:ea typeface="Arial" charset="0"/>
                <a:cs typeface="Arial" charset="0"/>
              </a:rPr>
              <a:t>or</a:t>
            </a:r>
            <a:r>
              <a:rPr lang="en-US" sz="3600" b="1" dirty="0">
                <a:latin typeface="Arial" charset="0"/>
                <a:ea typeface="Arial" charset="0"/>
                <a:cs typeface="Arial" charset="0"/>
              </a:rPr>
              <a:t> 100% to 90%, 89% to 80%, 79% to 70%, 69% to 60% etc.</a:t>
            </a:r>
          </a:p>
          <a:p>
            <a:pPr marL="609600" indent="-609600">
              <a:defRPr/>
            </a:pPr>
            <a:endParaRPr lang="en-US" sz="1800" b="1" dirty="0">
              <a:latin typeface="Arial" charset="0"/>
              <a:ea typeface="Arial" charset="0"/>
              <a:cs typeface="Arial" charset="0"/>
            </a:endParaRPr>
          </a:p>
          <a:p>
            <a:pPr marL="609600" indent="-609600">
              <a:defRPr/>
            </a:pPr>
            <a:r>
              <a:rPr lang="en-US" sz="3600" dirty="0">
                <a:latin typeface="Arial" charset="0"/>
                <a:ea typeface="Arial" charset="0"/>
                <a:cs typeface="Arial" charset="0"/>
              </a:rPr>
              <a:t>If you don</a:t>
            </a:r>
            <a:r>
              <a:rPr lang="ja-JP" altLang="en-US" sz="3600" dirty="0">
                <a:latin typeface="Arial" charset="0"/>
                <a:ea typeface="Arial" charset="0"/>
                <a:cs typeface="Arial" charset="0"/>
              </a:rPr>
              <a:t>’</a:t>
            </a:r>
            <a:r>
              <a:rPr lang="en-US" altLang="ja-JP" sz="3600" dirty="0">
                <a:latin typeface="Arial" charset="0"/>
                <a:ea typeface="Arial" charset="0"/>
                <a:cs typeface="Arial" charset="0"/>
              </a:rPr>
              <a:t>t say it or do it, you don’t get credit for it!</a:t>
            </a:r>
          </a:p>
          <a:p>
            <a:pPr marL="0" indent="0">
              <a:buFontTx/>
              <a:buNone/>
              <a:defRPr/>
            </a:pPr>
            <a:endParaRPr lang="en-US" dirty="0">
              <a:latin typeface="Times New Roman" charset="0"/>
              <a:ea typeface="ＭＳ Ｐゴシック" charset="0"/>
            </a:endParaRPr>
          </a:p>
        </p:txBody>
      </p:sp>
    </p:spTree>
    <p:extLst>
      <p:ext uri="{BB962C8B-B14F-4D97-AF65-F5344CB8AC3E}">
        <p14:creationId xmlns:p14="http://schemas.microsoft.com/office/powerpoint/2010/main" val="13722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52400" y="152400"/>
            <a:ext cx="8839200" cy="1143000"/>
          </a:xfrm>
        </p:spPr>
        <p:txBody>
          <a:bodyPr/>
          <a:lstStyle/>
          <a:p>
            <a:pPr>
              <a:defRPr/>
            </a:pPr>
            <a:r>
              <a:rPr lang="en-US" sz="5400" b="1" u="sng" dirty="0">
                <a:latin typeface="Arial" charset="0"/>
                <a:ea typeface="Arial" charset="0"/>
                <a:cs typeface="Arial" charset="0"/>
              </a:rPr>
              <a:t>HOW TO BEST PREPARE:</a:t>
            </a:r>
            <a:endParaRPr lang="en-US" sz="5400" b="1" i="1" u="sng" dirty="0">
              <a:latin typeface="Arial" charset="0"/>
              <a:ea typeface="Arial" charset="0"/>
              <a:cs typeface="Arial" charset="0"/>
            </a:endParaRPr>
          </a:p>
        </p:txBody>
      </p:sp>
      <p:sp>
        <p:nvSpPr>
          <p:cNvPr id="30722" name="Rectangle 3"/>
          <p:cNvSpPr>
            <a:spLocks noGrp="1" noChangeArrowheads="1"/>
          </p:cNvSpPr>
          <p:nvPr>
            <p:ph type="body" idx="4294967295"/>
          </p:nvPr>
        </p:nvSpPr>
        <p:spPr>
          <a:xfrm>
            <a:off x="228600" y="1295400"/>
            <a:ext cx="8382000" cy="4724400"/>
          </a:xfrm>
        </p:spPr>
        <p:txBody>
          <a:bodyPr/>
          <a:lstStyle/>
          <a:p>
            <a:pPr marL="609600" indent="-609600" eaLnBrk="1" hangingPunct="1">
              <a:lnSpc>
                <a:spcPct val="110000"/>
              </a:lnSpc>
            </a:pPr>
            <a:r>
              <a:rPr lang="en-US" dirty="0">
                <a:latin typeface="Arial" charset="0"/>
                <a:ea typeface="Arial" charset="0"/>
                <a:cs typeface="Arial" charset="0"/>
              </a:rPr>
              <a:t>Talk to those who’</a:t>
            </a:r>
            <a:r>
              <a:rPr lang="en-US" altLang="ja-JP" dirty="0">
                <a:latin typeface="Arial" charset="0"/>
                <a:ea typeface="Arial" charset="0"/>
                <a:cs typeface="Arial" charset="0"/>
              </a:rPr>
              <a:t>ve taken or assisted with developing tests (inside &amp; outside your FD)</a:t>
            </a:r>
          </a:p>
          <a:p>
            <a:pPr marL="609600" indent="-609600" eaLnBrk="1" hangingPunct="1">
              <a:lnSpc>
                <a:spcPct val="110000"/>
              </a:lnSpc>
            </a:pPr>
            <a:r>
              <a:rPr lang="en-US" b="1" dirty="0">
                <a:latin typeface="Arial" charset="0"/>
                <a:ea typeface="Arial" charset="0"/>
                <a:cs typeface="Arial" charset="0"/>
              </a:rPr>
              <a:t>Understand &amp; practice the events you may see on the test</a:t>
            </a:r>
          </a:p>
          <a:p>
            <a:pPr marL="609600" indent="-609600" eaLnBrk="1" hangingPunct="1">
              <a:lnSpc>
                <a:spcPct val="110000"/>
              </a:lnSpc>
            </a:pPr>
            <a:r>
              <a:rPr lang="en-US" dirty="0">
                <a:latin typeface="Arial" charset="0"/>
                <a:ea typeface="Arial" charset="0"/>
                <a:cs typeface="Arial" charset="0"/>
              </a:rPr>
              <a:t>Review the job flyer</a:t>
            </a:r>
          </a:p>
          <a:p>
            <a:pPr marL="609600" indent="-609600" eaLnBrk="1" hangingPunct="1">
              <a:lnSpc>
                <a:spcPct val="110000"/>
              </a:lnSpc>
            </a:pPr>
            <a:r>
              <a:rPr lang="en-US" b="1" dirty="0">
                <a:latin typeface="Arial" charset="0"/>
                <a:ea typeface="Arial" charset="0"/>
                <a:cs typeface="Arial" charset="0"/>
              </a:rPr>
              <a:t>Review the job specifications</a:t>
            </a:r>
          </a:p>
          <a:p>
            <a:pPr marL="609600" indent="-609600" eaLnBrk="1" hangingPunct="1">
              <a:lnSpc>
                <a:spcPct val="110000"/>
              </a:lnSpc>
            </a:pPr>
            <a:r>
              <a:rPr lang="en-US" dirty="0">
                <a:latin typeface="Arial" charset="0"/>
                <a:ea typeface="Arial" charset="0"/>
                <a:cs typeface="Arial" charset="0"/>
              </a:rPr>
              <a:t>Prepare for the position!</a:t>
            </a:r>
          </a:p>
          <a:p>
            <a:pPr marL="609600" indent="-609600">
              <a:buFontTx/>
              <a:buAutoNum type="arabicPeriod" startAt="18"/>
            </a:pPr>
            <a:endParaRPr lang="en-US" dirty="0">
              <a:latin typeface="Times New Roman" charset="0"/>
              <a:ea typeface="ＭＳ Ｐゴシック" charset="0"/>
            </a:endParaRPr>
          </a:p>
          <a:p>
            <a:pPr marL="609600" indent="-609600">
              <a:buFontTx/>
              <a:buAutoNum type="arabicPeriod" startAt="18"/>
            </a:pPr>
            <a:endParaRPr lang="en-US" dirty="0">
              <a:latin typeface="Times New Roman" charset="0"/>
              <a:ea typeface="ＭＳ Ｐゴシック" charset="0"/>
            </a:endParaRPr>
          </a:p>
        </p:txBody>
      </p:sp>
    </p:spTree>
    <p:extLst>
      <p:ext uri="{BB962C8B-B14F-4D97-AF65-F5344CB8AC3E}">
        <p14:creationId xmlns:p14="http://schemas.microsoft.com/office/powerpoint/2010/main" val="12751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52400" y="0"/>
            <a:ext cx="8839200" cy="1295400"/>
          </a:xfrm>
        </p:spPr>
        <p:txBody>
          <a:bodyPr/>
          <a:lstStyle/>
          <a:p>
            <a:pPr>
              <a:defRPr/>
            </a:pPr>
            <a:r>
              <a:rPr lang="en-US" sz="4800" b="1" u="sng" dirty="0">
                <a:latin typeface="Arial" charset="0"/>
                <a:ea typeface="Arial" charset="0"/>
                <a:cs typeface="Arial" charset="0"/>
              </a:rPr>
              <a:t>SUCCESSFUL CANDIDATES:</a:t>
            </a:r>
          </a:p>
        </p:txBody>
      </p:sp>
      <p:sp>
        <p:nvSpPr>
          <p:cNvPr id="22530" name="Rectangle 3"/>
          <p:cNvSpPr>
            <a:spLocks noGrp="1" noChangeArrowheads="1"/>
          </p:cNvSpPr>
          <p:nvPr>
            <p:ph type="body" idx="4294967295"/>
          </p:nvPr>
        </p:nvSpPr>
        <p:spPr>
          <a:xfrm>
            <a:off x="152400" y="1676400"/>
            <a:ext cx="8839200" cy="4572000"/>
          </a:xfrm>
        </p:spPr>
        <p:txBody>
          <a:bodyPr/>
          <a:lstStyle/>
          <a:p>
            <a:pPr marL="609600" indent="-609600" eaLnBrk="1" hangingPunct="1">
              <a:buFontTx/>
              <a:buAutoNum type="arabicPeriod"/>
            </a:pPr>
            <a:r>
              <a:rPr lang="en-US" sz="3600" dirty="0">
                <a:latin typeface="Arial" charset="0"/>
                <a:ea typeface="Arial" charset="0"/>
                <a:cs typeface="Arial" charset="0"/>
              </a:rPr>
              <a:t>Take the process seriously</a:t>
            </a:r>
          </a:p>
          <a:p>
            <a:pPr marL="609600" indent="-609600" eaLnBrk="1" hangingPunct="1">
              <a:buFontTx/>
              <a:buAutoNum type="arabicPeriod"/>
            </a:pPr>
            <a:r>
              <a:rPr lang="en-US" sz="3600" b="1" dirty="0">
                <a:latin typeface="Arial" charset="0"/>
                <a:ea typeface="Arial" charset="0"/>
                <a:cs typeface="Arial" charset="0"/>
              </a:rPr>
              <a:t>Get involved</a:t>
            </a:r>
          </a:p>
          <a:p>
            <a:pPr marL="609600" indent="-609600" eaLnBrk="1" hangingPunct="1">
              <a:buFontTx/>
              <a:buAutoNum type="arabicPeriod"/>
            </a:pPr>
            <a:r>
              <a:rPr lang="en-US" sz="3600" dirty="0">
                <a:latin typeface="Arial" charset="0"/>
                <a:ea typeface="Arial" charset="0"/>
                <a:cs typeface="Arial" charset="0"/>
              </a:rPr>
              <a:t>Network / get mentored / mentor others</a:t>
            </a:r>
          </a:p>
          <a:p>
            <a:pPr marL="609600" indent="-609600" eaLnBrk="1" hangingPunct="1">
              <a:buFont typeface="+mj-lt"/>
              <a:buAutoNum type="arabicPeriod" startAt="4"/>
            </a:pPr>
            <a:r>
              <a:rPr lang="en-US" sz="3600" b="1" dirty="0">
                <a:latin typeface="Arial" charset="0"/>
                <a:ea typeface="Arial" charset="0"/>
                <a:cs typeface="Arial" charset="0"/>
              </a:rPr>
              <a:t>Keep out of trouble</a:t>
            </a:r>
          </a:p>
          <a:p>
            <a:pPr marL="609600" indent="-609600" eaLnBrk="1" hangingPunct="1">
              <a:buFont typeface="+mj-lt"/>
              <a:buAutoNum type="arabicPeriod" startAt="4"/>
            </a:pPr>
            <a:r>
              <a:rPr lang="en-US" sz="3600" dirty="0">
                <a:latin typeface="Arial" charset="0"/>
                <a:ea typeface="Arial" charset="0"/>
                <a:cs typeface="Arial" charset="0"/>
              </a:rPr>
              <a:t>Train &amp; educate themselves</a:t>
            </a:r>
          </a:p>
          <a:p>
            <a:pPr marL="609600" indent="-609600" eaLnBrk="1" hangingPunct="1">
              <a:buFont typeface="+mj-lt"/>
              <a:buAutoNum type="arabicPeriod" startAt="4"/>
            </a:pPr>
            <a:r>
              <a:rPr lang="en-US" sz="3600" b="1" dirty="0">
                <a:latin typeface="Arial" charset="0"/>
                <a:ea typeface="Arial" charset="0"/>
                <a:cs typeface="Arial" charset="0"/>
              </a:rPr>
              <a:t>Learn as much as they can </a:t>
            </a:r>
            <a:endParaRPr lang="en-US" sz="3600" dirty="0">
              <a:latin typeface="Arial" charset="0"/>
              <a:ea typeface="Arial" charset="0"/>
              <a:cs typeface="Arial" charset="0"/>
            </a:endParaRPr>
          </a:p>
          <a:p>
            <a:pPr marL="609600" indent="-609600" eaLnBrk="1" hangingPunct="1">
              <a:lnSpc>
                <a:spcPct val="130000"/>
              </a:lnSpc>
              <a:buFontTx/>
              <a:buAutoNum type="arabicPeriod"/>
            </a:pPr>
            <a:endParaRPr lang="en-US" sz="3600" dirty="0">
              <a:latin typeface="Arial" charset="0"/>
              <a:ea typeface="Arial" charset="0"/>
              <a:cs typeface="Arial" charset="0"/>
            </a:endParaRPr>
          </a:p>
          <a:p>
            <a:pPr marL="609600" indent="-609600" eaLnBrk="1" hangingPunct="1">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35326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0"/>
            <a:ext cx="8991600" cy="1295400"/>
          </a:xfrm>
        </p:spPr>
        <p:txBody>
          <a:bodyPr/>
          <a:lstStyle/>
          <a:p>
            <a:pPr>
              <a:defRPr/>
            </a:pPr>
            <a:r>
              <a:rPr lang="en-US" sz="4800" b="1" u="sng" dirty="0">
                <a:latin typeface="Arial" charset="0"/>
                <a:ea typeface="Arial" charset="0"/>
                <a:cs typeface="Arial" charset="0"/>
              </a:rPr>
              <a:t>SUCCESSFUL CANDIDATES:</a:t>
            </a:r>
            <a:endParaRPr lang="en-US" sz="4800" b="1" u="sng" dirty="0">
              <a:latin typeface="Times New Roman" charset="0"/>
              <a:ea typeface="ＭＳ Ｐゴシック" charset="0"/>
            </a:endParaRPr>
          </a:p>
        </p:txBody>
      </p:sp>
      <p:sp>
        <p:nvSpPr>
          <p:cNvPr id="23554" name="Rectangle 3"/>
          <p:cNvSpPr>
            <a:spLocks noGrp="1" noChangeArrowheads="1"/>
          </p:cNvSpPr>
          <p:nvPr>
            <p:ph type="body" idx="4294967295"/>
          </p:nvPr>
        </p:nvSpPr>
        <p:spPr>
          <a:xfrm>
            <a:off x="176561" y="1325137"/>
            <a:ext cx="8839200" cy="4724400"/>
          </a:xfrm>
        </p:spPr>
        <p:txBody>
          <a:bodyPr/>
          <a:lstStyle/>
          <a:p>
            <a:pPr marL="609600" indent="-609600" eaLnBrk="1" hangingPunct="1">
              <a:buFont typeface="Times New Roman" charset="0"/>
              <a:buAutoNum type="arabicPeriod" startAt="7"/>
            </a:pPr>
            <a:r>
              <a:rPr lang="en-US" sz="3600" dirty="0">
                <a:latin typeface="Arial" charset="0"/>
                <a:ea typeface="Arial" charset="0"/>
                <a:cs typeface="Arial" charset="0"/>
              </a:rPr>
              <a:t>Prepare for </a:t>
            </a:r>
            <a:r>
              <a:rPr lang="en-US" sz="3600" u="sng" dirty="0">
                <a:latin typeface="Arial" charset="0"/>
                <a:ea typeface="Arial" charset="0"/>
                <a:cs typeface="Arial" charset="0"/>
              </a:rPr>
              <a:t>ALL</a:t>
            </a:r>
            <a:r>
              <a:rPr lang="en-US" sz="3600" dirty="0">
                <a:latin typeface="Arial" charset="0"/>
                <a:ea typeface="Arial" charset="0"/>
                <a:cs typeface="Arial" charset="0"/>
              </a:rPr>
              <a:t> phases of the process</a:t>
            </a:r>
          </a:p>
          <a:p>
            <a:pPr marL="609600" indent="-609600" eaLnBrk="1" hangingPunct="1">
              <a:buFont typeface="Times New Roman" charset="0"/>
              <a:buAutoNum type="arabicPeriod" startAt="7"/>
            </a:pPr>
            <a:endParaRPr lang="en-US" sz="1200" dirty="0">
              <a:latin typeface="Arial" charset="0"/>
              <a:ea typeface="Arial" charset="0"/>
              <a:cs typeface="Arial" charset="0"/>
            </a:endParaRPr>
          </a:p>
          <a:p>
            <a:pPr marL="609600" indent="-609600" eaLnBrk="1" hangingPunct="1">
              <a:buFont typeface="Times New Roman" charset="0"/>
              <a:buAutoNum type="arabicPeriod" startAt="7"/>
            </a:pPr>
            <a:r>
              <a:rPr lang="en-US" sz="3600" b="1" dirty="0">
                <a:latin typeface="Arial" charset="0"/>
                <a:ea typeface="Arial" charset="0"/>
                <a:cs typeface="Arial" charset="0"/>
              </a:rPr>
              <a:t>Know their strengths &amp; weaknesses</a:t>
            </a:r>
          </a:p>
          <a:p>
            <a:pPr marL="609600" indent="-609600" eaLnBrk="1" hangingPunct="1">
              <a:buFont typeface="Times New Roman" charset="0"/>
              <a:buAutoNum type="arabicPeriod" startAt="7"/>
            </a:pPr>
            <a:endParaRPr lang="en-US" sz="1200" b="1" dirty="0">
              <a:latin typeface="Arial" charset="0"/>
              <a:ea typeface="Arial" charset="0"/>
              <a:cs typeface="Arial" charset="0"/>
            </a:endParaRPr>
          </a:p>
          <a:p>
            <a:pPr marL="609600" indent="-609600" eaLnBrk="1" hangingPunct="1">
              <a:buFont typeface="Times New Roman" charset="0"/>
              <a:buAutoNum type="arabicPeriod" startAt="7"/>
            </a:pPr>
            <a:r>
              <a:rPr lang="en-US" sz="3600" dirty="0">
                <a:latin typeface="Arial" charset="0"/>
                <a:ea typeface="Arial" charset="0"/>
                <a:cs typeface="Arial" charset="0"/>
              </a:rPr>
              <a:t>Act is if they’re in the position</a:t>
            </a:r>
          </a:p>
          <a:p>
            <a:pPr marL="609600" indent="-609600" eaLnBrk="1" hangingPunct="1">
              <a:buFont typeface="Times New Roman" charset="0"/>
              <a:buAutoNum type="arabicPeriod" startAt="7"/>
            </a:pPr>
            <a:endParaRPr lang="en-US" sz="1200" dirty="0">
              <a:latin typeface="Arial" charset="0"/>
              <a:ea typeface="Arial" charset="0"/>
              <a:cs typeface="Arial" charset="0"/>
            </a:endParaRPr>
          </a:p>
          <a:p>
            <a:pPr marL="609600" indent="-609600" eaLnBrk="1" hangingPunct="1">
              <a:buFont typeface="Times New Roman" charset="0"/>
              <a:buAutoNum type="arabicPeriod" startAt="7"/>
            </a:pPr>
            <a:r>
              <a:rPr lang="en-US" sz="3600" b="1" dirty="0">
                <a:latin typeface="Arial" charset="0"/>
                <a:ea typeface="Arial" charset="0"/>
                <a:cs typeface="Arial" charset="0"/>
              </a:rPr>
              <a:t> Are on time for all phases</a:t>
            </a:r>
          </a:p>
          <a:p>
            <a:pPr marL="609600" indent="-609600" eaLnBrk="1" hangingPunct="1">
              <a:buFont typeface="Times New Roman" charset="0"/>
              <a:buAutoNum type="arabicPeriod" startAt="7"/>
            </a:pPr>
            <a:endParaRPr lang="en-US" sz="1200" b="1" dirty="0">
              <a:latin typeface="Arial" charset="0"/>
              <a:ea typeface="Arial" charset="0"/>
              <a:cs typeface="Arial" charset="0"/>
            </a:endParaRPr>
          </a:p>
          <a:p>
            <a:pPr marL="609600" indent="-609600" eaLnBrk="1" hangingPunct="1">
              <a:buFont typeface="Times New Roman" charset="0"/>
              <a:buAutoNum type="arabicPeriod" startAt="7"/>
            </a:pPr>
            <a:r>
              <a:rPr lang="en-US" sz="3600" dirty="0">
                <a:latin typeface="Arial" charset="0"/>
                <a:ea typeface="Arial" charset="0"/>
                <a:cs typeface="Arial" charset="0"/>
              </a:rPr>
              <a:t>Ensure their dress uniform still fits &amp; is correctly labeled &amp; displayed!</a:t>
            </a:r>
          </a:p>
          <a:p>
            <a:pPr marL="609600" indent="-609600" eaLnBrk="1" hangingPunct="1">
              <a:buFont typeface="Times New Roman" charset="0"/>
              <a:buAutoNum type="arabicPeriod" startAt="7"/>
            </a:pPr>
            <a:endParaRPr lang="en-US" sz="3600" dirty="0">
              <a:latin typeface="Arial" charset="0"/>
              <a:ea typeface="Arial" charset="0"/>
              <a:cs typeface="Arial" charset="0"/>
            </a:endParaRPr>
          </a:p>
        </p:txBody>
      </p:sp>
    </p:spTree>
    <p:extLst>
      <p:ext uri="{BB962C8B-B14F-4D97-AF65-F5344CB8AC3E}">
        <p14:creationId xmlns:p14="http://schemas.microsoft.com/office/powerpoint/2010/main" val="27099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Resume Preparation</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2737210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152400" y="152400"/>
            <a:ext cx="8458200" cy="1143000"/>
          </a:xfrm>
        </p:spPr>
        <p:txBody>
          <a:bodyPr/>
          <a:lstStyle/>
          <a:p>
            <a:pPr>
              <a:defRPr/>
            </a:pPr>
            <a:r>
              <a:rPr lang="en-US" sz="6000" b="1" u="sng" dirty="0">
                <a:latin typeface="Arial" charset="0"/>
                <a:ea typeface="Arial" charset="0"/>
                <a:cs typeface="Arial" charset="0"/>
              </a:rPr>
              <a:t>RESUME TIPS:</a:t>
            </a:r>
            <a:endParaRPr lang="en-US" sz="6000" b="1" i="1" u="sng" dirty="0">
              <a:latin typeface="Arial" charset="0"/>
              <a:ea typeface="Arial" charset="0"/>
              <a:cs typeface="Arial" charset="0"/>
            </a:endParaRPr>
          </a:p>
        </p:txBody>
      </p:sp>
      <p:sp>
        <p:nvSpPr>
          <p:cNvPr id="31746" name="Rectangle 3"/>
          <p:cNvSpPr>
            <a:spLocks noGrp="1" noChangeArrowheads="1"/>
          </p:cNvSpPr>
          <p:nvPr>
            <p:ph type="body" idx="4294967295"/>
          </p:nvPr>
        </p:nvSpPr>
        <p:spPr>
          <a:xfrm>
            <a:off x="152400" y="1295400"/>
            <a:ext cx="8763000" cy="4724400"/>
          </a:xfrm>
        </p:spPr>
        <p:txBody>
          <a:bodyPr/>
          <a:lstStyle/>
          <a:p>
            <a:pPr marL="609600" indent="-609600" eaLnBrk="1" hangingPunct="1"/>
            <a:r>
              <a:rPr lang="en-US" b="1" dirty="0">
                <a:latin typeface="Arial" charset="0"/>
                <a:ea typeface="Arial" charset="0"/>
                <a:cs typeface="Arial" charset="0"/>
              </a:rPr>
              <a:t>Remember the main difference between a resume </a:t>
            </a:r>
            <a:r>
              <a:rPr lang="en-US" b="1" u="sng" dirty="0">
                <a:latin typeface="Arial" charset="0"/>
                <a:ea typeface="Arial" charset="0"/>
                <a:cs typeface="Arial" charset="0"/>
              </a:rPr>
              <a:t>and</a:t>
            </a:r>
            <a:r>
              <a:rPr lang="en-US" b="1" dirty="0">
                <a:latin typeface="Arial" charset="0"/>
                <a:ea typeface="Arial" charset="0"/>
                <a:cs typeface="Arial" charset="0"/>
              </a:rPr>
              <a:t> an application</a:t>
            </a:r>
          </a:p>
          <a:p>
            <a:pPr marL="609600" indent="-609600" eaLnBrk="1" hangingPunct="1"/>
            <a:r>
              <a:rPr lang="en-US" dirty="0">
                <a:latin typeface="Arial" charset="0"/>
                <a:ea typeface="Arial" charset="0"/>
                <a:cs typeface="Arial" charset="0"/>
              </a:rPr>
              <a:t>Ideal length – 1 page </a:t>
            </a:r>
          </a:p>
          <a:p>
            <a:pPr marL="609600" indent="-609600" eaLnBrk="1" hangingPunct="1"/>
            <a:r>
              <a:rPr lang="en-US" b="1" dirty="0">
                <a:latin typeface="Arial" charset="0"/>
                <a:ea typeface="Arial" charset="0"/>
                <a:cs typeface="Arial" charset="0"/>
              </a:rPr>
              <a:t>May be used as a screening mechanism (make sure you accurately showcase yourself)</a:t>
            </a:r>
          </a:p>
          <a:p>
            <a:pPr marL="609600" indent="-609600" eaLnBrk="1" hangingPunct="1"/>
            <a:r>
              <a:rPr lang="en-US" dirty="0">
                <a:latin typeface="Arial" charset="0"/>
                <a:ea typeface="Arial" charset="0"/>
                <a:cs typeface="Arial" charset="0"/>
              </a:rPr>
              <a:t>Accentuate things with UPPERCASE,</a:t>
            </a:r>
            <a:r>
              <a:rPr lang="en-US" b="1" dirty="0">
                <a:latin typeface="Arial" charset="0"/>
                <a:ea typeface="Arial" charset="0"/>
                <a:cs typeface="Arial" charset="0"/>
              </a:rPr>
              <a:t> bold</a:t>
            </a:r>
            <a:r>
              <a:rPr lang="en-US" dirty="0">
                <a:latin typeface="Arial" charset="0"/>
                <a:ea typeface="Arial" charset="0"/>
                <a:cs typeface="Arial" charset="0"/>
              </a:rPr>
              <a:t>, </a:t>
            </a:r>
            <a:r>
              <a:rPr lang="en-US" i="1" dirty="0">
                <a:latin typeface="Arial" charset="0"/>
                <a:ea typeface="Arial" charset="0"/>
                <a:cs typeface="Arial" charset="0"/>
              </a:rPr>
              <a:t>italics</a:t>
            </a:r>
            <a:r>
              <a:rPr lang="en-US" dirty="0">
                <a:latin typeface="Arial" charset="0"/>
                <a:ea typeface="Arial" charset="0"/>
                <a:cs typeface="Arial" charset="0"/>
              </a:rPr>
              <a:t>, </a:t>
            </a:r>
            <a:r>
              <a:rPr lang="en-US" u="sng" dirty="0">
                <a:latin typeface="Arial" charset="0"/>
                <a:ea typeface="Arial" charset="0"/>
                <a:cs typeface="Arial" charset="0"/>
              </a:rPr>
              <a:t>underline</a:t>
            </a:r>
            <a:r>
              <a:rPr lang="en-US" dirty="0">
                <a:latin typeface="Arial" charset="0"/>
                <a:ea typeface="Arial" charset="0"/>
                <a:cs typeface="Arial" charset="0"/>
              </a:rPr>
              <a:t>, bullets/dashes – using each sparingly and in various combinations</a:t>
            </a:r>
          </a:p>
          <a:p>
            <a:pPr marL="609600" indent="-609600" eaLnBrk="1" hangingPunct="1">
              <a:buFontTx/>
              <a:buNone/>
            </a:pPr>
            <a:endParaRPr lang="en-US" dirty="0">
              <a:latin typeface="Times New Roman" charset="0"/>
              <a:ea typeface="ＭＳ Ｐゴシック" charset="0"/>
            </a:endParaRPr>
          </a:p>
          <a:p>
            <a:pPr marL="609600" indent="-609600" eaLnBrk="1" hangingPunct="1">
              <a:buFontTx/>
              <a:buNone/>
            </a:pPr>
            <a:endParaRPr lang="en-US" dirty="0">
              <a:latin typeface="Times New Roman" charset="0"/>
              <a:ea typeface="ＭＳ Ｐゴシック" charset="0"/>
            </a:endParaRPr>
          </a:p>
          <a:p>
            <a:pPr marL="609600" indent="-609600" eaLnBrk="1" hangingPunct="1"/>
            <a:endParaRPr lang="en-US" dirty="0">
              <a:latin typeface="Times New Roman" charset="0"/>
              <a:ea typeface="ＭＳ Ｐゴシック" charset="0"/>
            </a:endParaRPr>
          </a:p>
          <a:p>
            <a:pPr marL="609600" indent="-609600">
              <a:buFontTx/>
              <a:buAutoNum type="arabicPeriod" startAt="18"/>
            </a:pPr>
            <a:endParaRPr lang="en-US" dirty="0">
              <a:latin typeface="Times New Roman" charset="0"/>
              <a:ea typeface="ＭＳ Ｐゴシック" charset="0"/>
            </a:endParaRPr>
          </a:p>
          <a:p>
            <a:pPr marL="609600" indent="-609600">
              <a:buFontTx/>
              <a:buAutoNum type="arabicPeriod" startAt="18"/>
            </a:pPr>
            <a:endParaRPr lang="en-US" dirty="0">
              <a:latin typeface="Times New Roman" charset="0"/>
              <a:ea typeface="ＭＳ Ｐゴシック" charset="0"/>
            </a:endParaRPr>
          </a:p>
        </p:txBody>
      </p:sp>
    </p:spTree>
    <p:extLst>
      <p:ext uri="{BB962C8B-B14F-4D97-AF65-F5344CB8AC3E}">
        <p14:creationId xmlns:p14="http://schemas.microsoft.com/office/powerpoint/2010/main" val="27073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 y="228600"/>
            <a:ext cx="9102806" cy="838200"/>
          </a:xfrm>
        </p:spPr>
        <p:txBody>
          <a:bodyPr/>
          <a:lstStyle/>
          <a:p>
            <a:r>
              <a:rPr lang="en-US" sz="4000" b="1" u="sng" dirty="0">
                <a:solidFill>
                  <a:schemeClr val="tx1"/>
                </a:solidFill>
                <a:latin typeface="Arial" charset="0"/>
                <a:cs typeface="Arial" charset="0"/>
              </a:rPr>
              <a:t>ENTRY-LEVEL &amp; PROMOTIONAL RESOURCES:</a:t>
            </a:r>
          </a:p>
        </p:txBody>
      </p:sp>
      <p:sp>
        <p:nvSpPr>
          <p:cNvPr id="6147" name="Rectangle 3"/>
          <p:cNvSpPr>
            <a:spLocks noGrp="1" noChangeArrowheads="1"/>
          </p:cNvSpPr>
          <p:nvPr>
            <p:ph type="body" idx="4294967295"/>
          </p:nvPr>
        </p:nvSpPr>
        <p:spPr>
          <a:xfrm>
            <a:off x="1143000" y="2896029"/>
            <a:ext cx="5867400" cy="3545440"/>
          </a:xfrm>
        </p:spPr>
        <p:txBody>
          <a:bodyPr>
            <a:normAutofit fontScale="92500" lnSpcReduction="20000"/>
          </a:bodyPr>
          <a:lstStyle/>
          <a:p>
            <a:pPr lvl="2"/>
            <a:endParaRPr lang="en-US" sz="3200" dirty="0">
              <a:latin typeface="Arial" charset="0"/>
            </a:endParaRPr>
          </a:p>
          <a:p>
            <a:pPr lvl="7">
              <a:buFont typeface="Arial" panose="020B0604020202020204" pitchFamily="34" charset="0"/>
              <a:buChar char="•"/>
            </a:pPr>
            <a:endParaRPr lang="en-US" sz="4000" dirty="0">
              <a:latin typeface="Arial" charset="0"/>
            </a:endParaRPr>
          </a:p>
          <a:p>
            <a:pPr>
              <a:lnSpc>
                <a:spcPct val="90000"/>
              </a:lnSpc>
              <a:buFontTx/>
              <a:buNone/>
            </a:pPr>
            <a:endParaRPr lang="en-US" dirty="0">
              <a:latin typeface="Arial" charset="0"/>
            </a:endParaRPr>
          </a:p>
          <a:p>
            <a:pPr>
              <a:lnSpc>
                <a:spcPct val="90000"/>
              </a:lnSpc>
              <a:buFontTx/>
              <a:buNone/>
            </a:pPr>
            <a:endParaRPr lang="en-US" dirty="0">
              <a:latin typeface="Arial" charset="0"/>
            </a:endParaRPr>
          </a:p>
          <a:p>
            <a:pPr marL="914400" lvl="2" indent="0">
              <a:buNone/>
            </a:pPr>
            <a:endParaRPr lang="en-US" dirty="0">
              <a:latin typeface="Arial" charset="0"/>
            </a:endParaRPr>
          </a:p>
          <a:p>
            <a:pPr marL="914400" lvl="2" indent="0">
              <a:buNone/>
            </a:pPr>
            <a:endParaRPr lang="en-US" sz="1100" u="sng" dirty="0">
              <a:latin typeface="Arial" charset="0"/>
            </a:endParaRPr>
          </a:p>
          <a:p>
            <a:pPr marL="914400" lvl="2" indent="0" algn="ctr">
              <a:buNone/>
            </a:pPr>
            <a:endParaRPr lang="en-US" sz="2800" b="1" dirty="0">
              <a:latin typeface="Arial" charset="0"/>
            </a:endParaRPr>
          </a:p>
          <a:p>
            <a:pPr marL="914400" lvl="2" indent="0" algn="ctr">
              <a:buNone/>
            </a:pPr>
            <a:r>
              <a:rPr lang="en-US" sz="2600" b="1" dirty="0">
                <a:latin typeface="Arial" charset="0"/>
              </a:rPr>
              <a:t>iTunes – Amazon </a:t>
            </a:r>
          </a:p>
          <a:p>
            <a:pPr marL="914400" lvl="2" indent="0" algn="ctr">
              <a:buNone/>
            </a:pPr>
            <a:r>
              <a:rPr lang="en-US" sz="2600" b="1" u="sng" dirty="0">
                <a:solidFill>
                  <a:srgbClr val="0000FF"/>
                </a:solidFill>
                <a:latin typeface="Arial" charset="0"/>
              </a:rPr>
              <a:t>www.code3firetraining.com</a:t>
            </a:r>
            <a:r>
              <a:rPr lang="en-US" sz="2600" b="1" dirty="0">
                <a:latin typeface="Arial" charset="0"/>
              </a:rPr>
              <a:t>  </a:t>
            </a:r>
          </a:p>
          <a:p>
            <a:pPr marL="914400" lvl="2" indent="0" algn="ctr">
              <a:buNone/>
            </a:pPr>
            <a:endParaRPr lang="en-US" sz="2800" b="1" dirty="0">
              <a:latin typeface="Arial" charset="0"/>
            </a:endParaRPr>
          </a:p>
          <a:p>
            <a:pPr marL="914400" lvl="2" indent="0" algn="ctr">
              <a:buNone/>
            </a:pPr>
            <a:endParaRPr lang="en-US" sz="2800" b="1" dirty="0">
              <a:latin typeface="Arial" charset="0"/>
            </a:endParaRPr>
          </a:p>
          <a:p>
            <a:pPr marL="914400" lvl="2" indent="0" algn="ctr">
              <a:buNone/>
            </a:pPr>
            <a:endParaRPr lang="en-US" sz="2800" b="1" dirty="0">
              <a:latin typeface="Arial" charset="0"/>
            </a:endParaRPr>
          </a:p>
          <a:p>
            <a:pPr marL="914400" lvl="2" indent="0" algn="ctr">
              <a:buNone/>
            </a:pPr>
            <a:endParaRPr lang="en-US" sz="2800" b="1" dirty="0">
              <a:latin typeface="Arial" charset="0"/>
            </a:endParaRPr>
          </a:p>
          <a:p>
            <a:pPr marL="914400" lvl="2" indent="0" algn="ctr">
              <a:buNone/>
            </a:pPr>
            <a:endParaRPr lang="en-US" sz="1000" b="1" dirty="0">
              <a:latin typeface="Arial" charset="0"/>
            </a:endParaRPr>
          </a:p>
          <a:p>
            <a:pPr>
              <a:lnSpc>
                <a:spcPct val="90000"/>
              </a:lnSpc>
            </a:pPr>
            <a:endParaRPr lang="en-US" sz="2800" dirty="0"/>
          </a:p>
        </p:txBody>
      </p:sp>
      <p:pic>
        <p:nvPicPr>
          <p:cNvPr id="2" name="Picture 1" descr="Future FF Preparation Guide Cover 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7" y="796677"/>
            <a:ext cx="2187191" cy="2743200"/>
          </a:xfrm>
          <a:prstGeom prst="rect">
            <a:avLst/>
          </a:prstGeom>
        </p:spPr>
      </p:pic>
      <p:pic>
        <p:nvPicPr>
          <p:cNvPr id="3" name="Picture 2" descr="Reach For FF Badge Cover Phot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33" y="3702121"/>
            <a:ext cx="2187189" cy="2895600"/>
          </a:xfrm>
          <a:prstGeom prst="rect">
            <a:avLst/>
          </a:prstGeom>
        </p:spPr>
      </p:pic>
      <p:pic>
        <p:nvPicPr>
          <p:cNvPr id="6" name="Picture 5" descr="How To Excel Cover photo.jpg">
            <a:extLst>
              <a:ext uri="{FF2B5EF4-FFF2-40B4-BE49-F238E27FC236}">
                <a16:creationId xmlns:a16="http://schemas.microsoft.com/office/drawing/2014/main" id="{B1A41B32-2900-B043-B49E-90CFB3DA0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4402" y="796678"/>
            <a:ext cx="2187191" cy="2743200"/>
          </a:xfrm>
          <a:prstGeom prst="rect">
            <a:avLst/>
          </a:prstGeom>
        </p:spPr>
      </p:pic>
      <p:pic>
        <p:nvPicPr>
          <p:cNvPr id="4" name="Picture 2" descr="101 Nuggets To Assist You on Your Next Fire Department Promotional Exam">
            <a:extLst>
              <a:ext uri="{FF2B5EF4-FFF2-40B4-BE49-F238E27FC236}">
                <a16:creationId xmlns:a16="http://schemas.microsoft.com/office/drawing/2014/main" id="{86C01A18-6543-207B-D653-AD8814F36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406" y="3719886"/>
            <a:ext cx="2197461" cy="2877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firefighters in helmets&#10;&#10;Description automatically generated">
            <a:extLst>
              <a:ext uri="{FF2B5EF4-FFF2-40B4-BE49-F238E27FC236}">
                <a16:creationId xmlns:a16="http://schemas.microsoft.com/office/drawing/2014/main" id="{8A6A1D79-F250-86FA-A50A-7B7BA58D3582}"/>
              </a:ext>
            </a:extLst>
          </p:cNvPr>
          <p:cNvPicPr>
            <a:picLocks noChangeAspect="1"/>
          </p:cNvPicPr>
          <p:nvPr/>
        </p:nvPicPr>
        <p:blipFill>
          <a:blip r:embed="rId6"/>
          <a:stretch>
            <a:fillRect/>
          </a:stretch>
        </p:blipFill>
        <p:spPr>
          <a:xfrm>
            <a:off x="3048000" y="1524000"/>
            <a:ext cx="2895600" cy="3886199"/>
          </a:xfrm>
          <a:prstGeom prst="rect">
            <a:avLst/>
          </a:prstGeom>
        </p:spPr>
      </p:pic>
    </p:spTree>
    <p:extLst>
      <p:ext uri="{BB962C8B-B14F-4D97-AF65-F5344CB8AC3E}">
        <p14:creationId xmlns:p14="http://schemas.microsoft.com/office/powerpoint/2010/main" val="1035910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a:defRPr/>
            </a:pPr>
            <a:r>
              <a:rPr lang="en-US" sz="6000" b="1" u="sng" dirty="0">
                <a:latin typeface="Arial" charset="0"/>
                <a:ea typeface="Arial" charset="0"/>
                <a:cs typeface="Arial" charset="0"/>
              </a:rPr>
              <a:t>RESUME TIPS:</a:t>
            </a:r>
            <a:endParaRPr lang="en-US" sz="6000" b="1" i="1" u="sng" dirty="0">
              <a:latin typeface="Arial" charset="0"/>
              <a:ea typeface="Arial" charset="0"/>
              <a:cs typeface="Arial" charset="0"/>
            </a:endParaRPr>
          </a:p>
        </p:txBody>
      </p:sp>
      <p:sp>
        <p:nvSpPr>
          <p:cNvPr id="152579" name="Rectangle 3"/>
          <p:cNvSpPr>
            <a:spLocks noGrp="1" noChangeArrowheads="1"/>
          </p:cNvSpPr>
          <p:nvPr>
            <p:ph type="body" idx="4294967295"/>
          </p:nvPr>
        </p:nvSpPr>
        <p:spPr>
          <a:xfrm>
            <a:off x="0" y="1295400"/>
            <a:ext cx="9144000" cy="4724400"/>
          </a:xfrm>
        </p:spPr>
        <p:txBody>
          <a:bodyPr/>
          <a:lstStyle/>
          <a:p>
            <a:pPr marL="609600" indent="-609600" eaLnBrk="1" hangingPunct="1">
              <a:defRPr/>
            </a:pPr>
            <a:r>
              <a:rPr lang="en-US" dirty="0">
                <a:latin typeface="Arial" charset="0"/>
                <a:ea typeface="Arial" charset="0"/>
                <a:cs typeface="Arial" charset="0"/>
              </a:rPr>
              <a:t>Use major headings such as Objective, Education, Experience, Community Service, etc.</a:t>
            </a:r>
            <a:br>
              <a:rPr lang="en-US" dirty="0">
                <a:latin typeface="Arial" charset="0"/>
                <a:ea typeface="Arial" charset="0"/>
                <a:cs typeface="Arial" charset="0"/>
              </a:rPr>
            </a:br>
            <a:endParaRPr lang="en-US" dirty="0">
              <a:latin typeface="Arial" charset="0"/>
              <a:ea typeface="Arial" charset="0"/>
              <a:cs typeface="Arial" charset="0"/>
            </a:endParaRPr>
          </a:p>
          <a:p>
            <a:pPr marL="609600" indent="-609600" eaLnBrk="1" hangingPunct="1">
              <a:defRPr/>
            </a:pPr>
            <a:r>
              <a:rPr lang="en-US" b="1" dirty="0">
                <a:latin typeface="Arial" charset="0"/>
                <a:ea typeface="Arial" charset="0"/>
                <a:cs typeface="Arial" charset="0"/>
              </a:rPr>
              <a:t>Spell check, proofread, ensure accuracy </a:t>
            </a:r>
            <a:br>
              <a:rPr lang="en-US" b="1" dirty="0">
                <a:latin typeface="Arial" charset="0"/>
                <a:ea typeface="Arial" charset="0"/>
                <a:cs typeface="Arial" charset="0"/>
              </a:rPr>
            </a:br>
            <a:endParaRPr lang="en-US" b="1" dirty="0">
              <a:latin typeface="Arial" charset="0"/>
              <a:ea typeface="Arial" charset="0"/>
              <a:cs typeface="Arial" charset="0"/>
            </a:endParaRPr>
          </a:p>
          <a:p>
            <a:pPr marL="609600" indent="-609600" eaLnBrk="1" hangingPunct="1">
              <a:defRPr/>
            </a:pPr>
            <a:r>
              <a:rPr lang="en-US" dirty="0">
                <a:latin typeface="Arial" charset="0"/>
                <a:ea typeface="Arial" charset="0"/>
                <a:cs typeface="Arial" charset="0"/>
              </a:rPr>
              <a:t>No references, hobbies, pictures, items that may show your age (high school, date of birth) or be used to discriminate against you</a:t>
            </a:r>
          </a:p>
          <a:p>
            <a:pPr marL="0" indent="0" eaLnBrk="1" hangingPunct="1">
              <a:buFontTx/>
              <a:buNone/>
              <a:defRPr/>
            </a:pPr>
            <a:endParaRPr lang="en-US" dirty="0">
              <a:cs typeface="+mn-cs"/>
            </a:endParaRPr>
          </a:p>
          <a:p>
            <a:pPr marL="609600" indent="-609600" eaLnBrk="1" hangingPunct="1">
              <a:buFontTx/>
              <a:buNone/>
              <a:defRPr/>
            </a:pPr>
            <a:endParaRPr lang="en-US" dirty="0">
              <a:cs typeface="+mn-cs"/>
            </a:endParaRPr>
          </a:p>
          <a:p>
            <a:pPr marL="609600" indent="-609600" eaLnBrk="1" hangingPunct="1">
              <a:buFontTx/>
              <a:buNone/>
              <a:defRPr/>
            </a:pPr>
            <a:endParaRPr lang="en-US" dirty="0">
              <a:cs typeface="+mn-cs"/>
            </a:endParaRPr>
          </a:p>
          <a:p>
            <a:pPr marL="609600" indent="-609600" eaLnBrk="1" hangingPunct="1">
              <a:defRPr/>
            </a:pPr>
            <a:endParaRPr lang="en-US" dirty="0">
              <a:cs typeface="+mn-cs"/>
            </a:endParaRPr>
          </a:p>
          <a:p>
            <a:pPr marL="609600" indent="-609600">
              <a:buFontTx/>
              <a:buAutoNum type="arabicPeriod" startAt="18"/>
              <a:defRPr/>
            </a:pPr>
            <a:endParaRPr lang="en-US" dirty="0">
              <a:cs typeface="+mn-cs"/>
            </a:endParaRPr>
          </a:p>
          <a:p>
            <a:pPr marL="609600" indent="-609600">
              <a:buFontTx/>
              <a:buAutoNum type="arabicPeriod" startAt="18"/>
              <a:defRPr/>
            </a:pPr>
            <a:endParaRPr lang="en-US" dirty="0">
              <a:cs typeface="+mn-cs"/>
            </a:endParaRPr>
          </a:p>
        </p:txBody>
      </p:sp>
    </p:spTree>
    <p:extLst>
      <p:ext uri="{BB962C8B-B14F-4D97-AF65-F5344CB8AC3E}">
        <p14:creationId xmlns:p14="http://schemas.microsoft.com/office/powerpoint/2010/main" val="62219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The Written Examination</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3487858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THE WRITTEN EXAM:</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p>
        </p:txBody>
      </p:sp>
      <p:sp>
        <p:nvSpPr>
          <p:cNvPr id="33794" name="Rectangle 3"/>
          <p:cNvSpPr>
            <a:spLocks noGrp="1" noChangeArrowheads="1"/>
          </p:cNvSpPr>
          <p:nvPr>
            <p:ph type="body" idx="4294967295"/>
          </p:nvPr>
        </p:nvSpPr>
        <p:spPr>
          <a:xfrm>
            <a:off x="152400" y="1295400"/>
            <a:ext cx="8458200" cy="4724400"/>
          </a:xfrm>
        </p:spPr>
        <p:txBody>
          <a:bodyPr/>
          <a:lstStyle/>
          <a:p>
            <a:pPr marL="609600" indent="-609600" eaLnBrk="1" hangingPunct="1"/>
            <a:r>
              <a:rPr lang="en-US" dirty="0">
                <a:latin typeface="Arial" charset="0"/>
                <a:ea typeface="Arial" charset="0"/>
                <a:cs typeface="Arial" charset="0"/>
              </a:rPr>
              <a:t>Usually 100 questions, multiple choice</a:t>
            </a:r>
            <a:br>
              <a:rPr lang="en-US" dirty="0">
                <a:latin typeface="Arial" charset="0"/>
                <a:ea typeface="Arial" charset="0"/>
                <a:cs typeface="Arial" charset="0"/>
              </a:rPr>
            </a:br>
            <a:endParaRPr lang="en-US" dirty="0">
              <a:latin typeface="Arial" charset="0"/>
              <a:ea typeface="Arial" charset="0"/>
              <a:cs typeface="Arial" charset="0"/>
            </a:endParaRPr>
          </a:p>
          <a:p>
            <a:pPr marL="609600" indent="-609600" eaLnBrk="1" hangingPunct="1"/>
            <a:r>
              <a:rPr lang="en-US" b="1" dirty="0">
                <a:latin typeface="Arial" charset="0"/>
                <a:ea typeface="Arial" charset="0"/>
                <a:cs typeface="Arial" charset="0"/>
              </a:rPr>
              <a:t>May be a % of your final score, or used to determine whether you’ll</a:t>
            </a:r>
            <a:r>
              <a:rPr lang="en-US" altLang="ja-JP" b="1" dirty="0">
                <a:latin typeface="Arial" charset="0"/>
                <a:ea typeface="Arial" charset="0"/>
                <a:cs typeface="Arial" charset="0"/>
              </a:rPr>
              <a:t> go farther</a:t>
            </a:r>
            <a:br>
              <a:rPr lang="en-US" altLang="ja-JP" b="1" dirty="0">
                <a:latin typeface="Arial" charset="0"/>
                <a:ea typeface="Arial" charset="0"/>
                <a:cs typeface="Arial" charset="0"/>
              </a:rPr>
            </a:br>
            <a:endParaRPr lang="en-US" altLang="ja-JP" b="1" dirty="0">
              <a:latin typeface="Arial" charset="0"/>
              <a:ea typeface="Arial" charset="0"/>
              <a:cs typeface="Arial" charset="0"/>
            </a:endParaRPr>
          </a:p>
          <a:p>
            <a:pPr marL="609600" indent="-609600" eaLnBrk="1" hangingPunct="1"/>
            <a:r>
              <a:rPr lang="en-US" dirty="0">
                <a:latin typeface="Arial" charset="0"/>
                <a:ea typeface="Arial" charset="0"/>
                <a:cs typeface="Arial" charset="0"/>
              </a:rPr>
              <a:t>Common subject areas include supervision, leadership, management, ICS, department manuals, strategy &amp; tactics, etc.</a:t>
            </a:r>
          </a:p>
          <a:p>
            <a:pPr marL="609600" indent="-609600">
              <a:buFontTx/>
              <a:buNone/>
            </a:pPr>
            <a:endParaRPr lang="en-US" dirty="0">
              <a:latin typeface="Times New Roman" charset="0"/>
              <a:ea typeface="ＭＳ Ｐゴシック" charset="0"/>
            </a:endParaRPr>
          </a:p>
          <a:p>
            <a:pPr marL="609600" indent="-609600">
              <a:buFontTx/>
              <a:buAutoNum type="arabicPeriod" startAt="18"/>
            </a:pPr>
            <a:endParaRPr lang="en-US" dirty="0">
              <a:latin typeface="Times New Roman" charset="0"/>
              <a:ea typeface="ＭＳ Ｐゴシック" charset="0"/>
            </a:endParaRPr>
          </a:p>
        </p:txBody>
      </p:sp>
    </p:spTree>
    <p:extLst>
      <p:ext uri="{BB962C8B-B14F-4D97-AF65-F5344CB8AC3E}">
        <p14:creationId xmlns:p14="http://schemas.microsoft.com/office/powerpoint/2010/main" val="250229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85800" y="0"/>
            <a:ext cx="7924800" cy="1295400"/>
          </a:xfrm>
        </p:spPr>
        <p:txBody>
          <a:bodyPr/>
          <a:lstStyle/>
          <a:p>
            <a:pPr>
              <a:defRPr/>
            </a:pPr>
            <a:r>
              <a:rPr lang="en-US" b="1" dirty="0">
                <a:latin typeface="Arial" charset="0"/>
                <a:ea typeface="Arial" charset="0"/>
                <a:cs typeface="Arial" charset="0"/>
              </a:rPr>
              <a:t>THE WRITTEN EXAM:</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endParaRPr lang="en-US" b="1" u="sng" dirty="0">
              <a:latin typeface="Times New Roman" charset="0"/>
              <a:ea typeface="ＭＳ Ｐゴシック" charset="0"/>
            </a:endParaRPr>
          </a:p>
        </p:txBody>
      </p:sp>
      <p:sp>
        <p:nvSpPr>
          <p:cNvPr id="34818" name="Rectangle 3"/>
          <p:cNvSpPr>
            <a:spLocks noGrp="1" noChangeArrowheads="1"/>
          </p:cNvSpPr>
          <p:nvPr>
            <p:ph type="body" idx="4294967295"/>
          </p:nvPr>
        </p:nvSpPr>
        <p:spPr>
          <a:xfrm>
            <a:off x="304800" y="1524000"/>
            <a:ext cx="8534400" cy="4495800"/>
          </a:xfrm>
        </p:spPr>
        <p:txBody>
          <a:bodyPr/>
          <a:lstStyle/>
          <a:p>
            <a:pPr marL="609600" indent="-609600" eaLnBrk="1" hangingPunct="1">
              <a:lnSpc>
                <a:spcPct val="90000"/>
              </a:lnSpc>
            </a:pPr>
            <a:r>
              <a:rPr lang="en-US" sz="3600" dirty="0">
                <a:latin typeface="Arial" charset="0"/>
                <a:ea typeface="Arial" charset="0"/>
                <a:cs typeface="Arial" charset="0"/>
              </a:rPr>
              <a:t>Know reading list well in advance</a:t>
            </a:r>
          </a:p>
          <a:p>
            <a:pPr marL="609600" indent="-609600" eaLnBrk="1" hangingPunct="1">
              <a:lnSpc>
                <a:spcPct val="90000"/>
              </a:lnSpc>
            </a:pPr>
            <a:endParaRPr lang="en-US" sz="3600" dirty="0">
              <a:latin typeface="Arial" charset="0"/>
              <a:ea typeface="Arial" charset="0"/>
              <a:cs typeface="Arial" charset="0"/>
            </a:endParaRPr>
          </a:p>
          <a:p>
            <a:pPr marL="609600" indent="-609600" eaLnBrk="1" hangingPunct="1">
              <a:lnSpc>
                <a:spcPct val="90000"/>
              </a:lnSpc>
            </a:pPr>
            <a:r>
              <a:rPr lang="en-US" sz="3600" b="1" dirty="0">
                <a:latin typeface="Arial" charset="0"/>
                <a:ea typeface="Arial" charset="0"/>
                <a:cs typeface="Arial" charset="0"/>
              </a:rPr>
              <a:t>Obtain your own copies</a:t>
            </a:r>
          </a:p>
          <a:p>
            <a:pPr marL="609600" indent="-609600" eaLnBrk="1" hangingPunct="1">
              <a:lnSpc>
                <a:spcPct val="90000"/>
              </a:lnSpc>
            </a:pPr>
            <a:endParaRPr lang="en-US" sz="3600" b="1" dirty="0">
              <a:latin typeface="Arial" charset="0"/>
              <a:ea typeface="Arial" charset="0"/>
              <a:cs typeface="Arial" charset="0"/>
            </a:endParaRPr>
          </a:p>
          <a:p>
            <a:pPr marL="609600" indent="-609600" eaLnBrk="1" hangingPunct="1">
              <a:lnSpc>
                <a:spcPct val="90000"/>
              </a:lnSpc>
            </a:pPr>
            <a:r>
              <a:rPr lang="en-US" sz="3600" dirty="0">
                <a:latin typeface="Arial" charset="0"/>
                <a:ea typeface="Arial" charset="0"/>
                <a:cs typeface="Arial" charset="0"/>
              </a:rPr>
              <a:t>Obtain any study guides</a:t>
            </a:r>
          </a:p>
          <a:p>
            <a:pPr marL="609600" indent="-609600" eaLnBrk="1" hangingPunct="1">
              <a:lnSpc>
                <a:spcPct val="90000"/>
              </a:lnSpc>
            </a:pPr>
            <a:endParaRPr lang="en-US" sz="3600" dirty="0">
              <a:latin typeface="Arial" charset="0"/>
              <a:ea typeface="Arial" charset="0"/>
              <a:cs typeface="Arial" charset="0"/>
            </a:endParaRPr>
          </a:p>
          <a:p>
            <a:pPr marL="609600" indent="-609600" eaLnBrk="1" hangingPunct="1">
              <a:lnSpc>
                <a:spcPct val="90000"/>
              </a:lnSpc>
            </a:pPr>
            <a:r>
              <a:rPr lang="en-US" sz="3600" b="1" dirty="0">
                <a:latin typeface="Arial" charset="0"/>
                <a:ea typeface="Arial" charset="0"/>
                <a:cs typeface="Arial" charset="0"/>
              </a:rPr>
              <a:t>Study a little every day</a:t>
            </a:r>
          </a:p>
        </p:txBody>
      </p:sp>
    </p:spTree>
    <p:extLst>
      <p:ext uri="{BB962C8B-B14F-4D97-AF65-F5344CB8AC3E}">
        <p14:creationId xmlns:p14="http://schemas.microsoft.com/office/powerpoint/2010/main" val="1525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THE WRITTEN EXAM:</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endParaRPr lang="en-US" b="1" u="sng" dirty="0">
              <a:latin typeface="Times New Roman" charset="0"/>
              <a:ea typeface="ＭＳ Ｐゴシック" charset="0"/>
            </a:endParaRPr>
          </a:p>
        </p:txBody>
      </p:sp>
      <p:sp>
        <p:nvSpPr>
          <p:cNvPr id="34818" name="Rectangle 3"/>
          <p:cNvSpPr>
            <a:spLocks noGrp="1" noChangeArrowheads="1"/>
          </p:cNvSpPr>
          <p:nvPr>
            <p:ph type="body" idx="4294967295"/>
          </p:nvPr>
        </p:nvSpPr>
        <p:spPr>
          <a:xfrm>
            <a:off x="76200" y="1524000"/>
            <a:ext cx="8763000" cy="4495800"/>
          </a:xfrm>
        </p:spPr>
        <p:txBody>
          <a:bodyPr/>
          <a:lstStyle/>
          <a:p>
            <a:pPr marL="609600" indent="-609600" eaLnBrk="1" hangingPunct="1">
              <a:lnSpc>
                <a:spcPct val="90000"/>
              </a:lnSpc>
            </a:pPr>
            <a:r>
              <a:rPr lang="en-US" sz="3600" dirty="0">
                <a:latin typeface="Arial" charset="0"/>
                <a:ea typeface="Arial" charset="0"/>
                <a:cs typeface="Arial" charset="0"/>
              </a:rPr>
              <a:t>Start reading at least a year in advance</a:t>
            </a:r>
          </a:p>
          <a:p>
            <a:pPr marL="609600" indent="-609600" eaLnBrk="1" hangingPunct="1">
              <a:lnSpc>
                <a:spcPct val="90000"/>
              </a:lnSpc>
            </a:pPr>
            <a:endParaRPr lang="en-US" sz="3600" dirty="0">
              <a:latin typeface="Arial" charset="0"/>
              <a:ea typeface="Arial" charset="0"/>
              <a:cs typeface="Arial" charset="0"/>
            </a:endParaRPr>
          </a:p>
          <a:p>
            <a:pPr marL="609600" indent="-609600" eaLnBrk="1" hangingPunct="1">
              <a:lnSpc>
                <a:spcPct val="90000"/>
              </a:lnSpc>
            </a:pPr>
            <a:r>
              <a:rPr lang="en-US" sz="3600" b="1" dirty="0">
                <a:latin typeface="Arial" charset="0"/>
                <a:ea typeface="Arial" charset="0"/>
                <a:cs typeface="Arial" charset="0"/>
              </a:rPr>
              <a:t>3 x 5 cards to study &amp; be quizzed on</a:t>
            </a:r>
          </a:p>
          <a:p>
            <a:pPr marL="609600" indent="-609600" eaLnBrk="1" hangingPunct="1">
              <a:lnSpc>
                <a:spcPct val="90000"/>
              </a:lnSpc>
            </a:pPr>
            <a:endParaRPr lang="en-US" sz="3600" b="1" dirty="0">
              <a:latin typeface="Arial" charset="0"/>
              <a:ea typeface="Arial" charset="0"/>
              <a:cs typeface="Arial" charset="0"/>
            </a:endParaRPr>
          </a:p>
          <a:p>
            <a:pPr marL="609600" indent="-609600" eaLnBrk="1" hangingPunct="1">
              <a:lnSpc>
                <a:spcPct val="90000"/>
              </a:lnSpc>
            </a:pPr>
            <a:r>
              <a:rPr lang="en-US" sz="3600" dirty="0">
                <a:latin typeface="Arial" charset="0"/>
                <a:ea typeface="Arial" charset="0"/>
                <a:cs typeface="Arial" charset="0"/>
              </a:rPr>
              <a:t>Write down questions afterward</a:t>
            </a:r>
          </a:p>
          <a:p>
            <a:pPr marL="609600" indent="-609600" eaLnBrk="1" hangingPunct="1">
              <a:lnSpc>
                <a:spcPct val="90000"/>
              </a:lnSpc>
            </a:pPr>
            <a:endParaRPr lang="en-US" sz="3600" dirty="0">
              <a:latin typeface="Arial" charset="0"/>
              <a:ea typeface="Arial" charset="0"/>
              <a:cs typeface="Arial" charset="0"/>
            </a:endParaRPr>
          </a:p>
          <a:p>
            <a:pPr marL="609600" indent="-609600" eaLnBrk="1" hangingPunct="1">
              <a:lnSpc>
                <a:spcPct val="90000"/>
              </a:lnSpc>
            </a:pPr>
            <a:r>
              <a:rPr lang="en-US" sz="3600" b="1" dirty="0">
                <a:latin typeface="Arial" charset="0"/>
                <a:ea typeface="Arial" charset="0"/>
                <a:cs typeface="Arial" charset="0"/>
              </a:rPr>
              <a:t>Don’</a:t>
            </a:r>
            <a:r>
              <a:rPr lang="en-US" altLang="ja-JP" sz="3600" b="1" dirty="0">
                <a:latin typeface="Arial" charset="0"/>
                <a:ea typeface="Arial" charset="0"/>
                <a:cs typeface="Arial" charset="0"/>
              </a:rPr>
              <a:t>t read into the questions</a:t>
            </a:r>
            <a:endParaRPr lang="en-US" sz="3600" b="1" dirty="0">
              <a:latin typeface="Arial" charset="0"/>
              <a:ea typeface="Arial" charset="0"/>
              <a:cs typeface="Arial" charset="0"/>
            </a:endParaRPr>
          </a:p>
        </p:txBody>
      </p:sp>
    </p:spTree>
    <p:extLst>
      <p:ext uri="{BB962C8B-B14F-4D97-AF65-F5344CB8AC3E}">
        <p14:creationId xmlns:p14="http://schemas.microsoft.com/office/powerpoint/2010/main" val="317698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The Oral Interview</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25094905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762000" y="0"/>
            <a:ext cx="7772400" cy="1295400"/>
          </a:xfrm>
        </p:spPr>
        <p:txBody>
          <a:bodyPr/>
          <a:lstStyle/>
          <a:p>
            <a:pPr>
              <a:defRPr/>
            </a:pPr>
            <a:r>
              <a:rPr lang="en-US" sz="4800" b="1" dirty="0">
                <a:latin typeface="Arial" charset="0"/>
                <a:ea typeface="Arial" charset="0"/>
                <a:cs typeface="Arial" charset="0"/>
              </a:rPr>
              <a:t>ORAL INTERVIEWS:</a:t>
            </a:r>
            <a:br>
              <a:rPr lang="en-US" sz="4800" b="1" dirty="0">
                <a:latin typeface="Arial" charset="0"/>
                <a:ea typeface="Arial" charset="0"/>
                <a:cs typeface="Arial" charset="0"/>
              </a:rPr>
            </a:br>
            <a:r>
              <a:rPr lang="en-US" sz="4800" b="1" dirty="0">
                <a:latin typeface="Arial" charset="0"/>
                <a:ea typeface="Arial" charset="0"/>
                <a:cs typeface="Arial" charset="0"/>
              </a:rPr>
              <a:t> </a:t>
            </a:r>
            <a:r>
              <a:rPr lang="en-US" sz="4800" b="1" i="1" u="sng" dirty="0">
                <a:latin typeface="Arial" charset="0"/>
                <a:ea typeface="Arial" charset="0"/>
                <a:cs typeface="Arial" charset="0"/>
              </a:rPr>
              <a:t>- What to expect -</a:t>
            </a:r>
          </a:p>
        </p:txBody>
      </p:sp>
      <p:sp>
        <p:nvSpPr>
          <p:cNvPr id="44034" name="Rectangle 3"/>
          <p:cNvSpPr>
            <a:spLocks noGrp="1" noChangeArrowheads="1"/>
          </p:cNvSpPr>
          <p:nvPr>
            <p:ph type="body" idx="4294967295"/>
          </p:nvPr>
        </p:nvSpPr>
        <p:spPr>
          <a:xfrm>
            <a:off x="228600" y="1524000"/>
            <a:ext cx="8686800" cy="4495800"/>
          </a:xfrm>
        </p:spPr>
        <p:txBody>
          <a:bodyPr/>
          <a:lstStyle/>
          <a:p>
            <a:pPr marL="609600" indent="-609600" eaLnBrk="1" hangingPunct="1">
              <a:lnSpc>
                <a:spcPct val="90000"/>
              </a:lnSpc>
            </a:pPr>
            <a:r>
              <a:rPr lang="en-US" b="1" dirty="0">
                <a:latin typeface="Arial" charset="0"/>
                <a:ea typeface="Arial" charset="0"/>
                <a:cs typeface="Arial" charset="0"/>
              </a:rPr>
              <a:t>15 to 45 minutes of questions</a:t>
            </a:r>
          </a:p>
          <a:p>
            <a:pPr marL="609600" indent="-609600" eaLnBrk="1" hangingPunct="1">
              <a:lnSpc>
                <a:spcPct val="90000"/>
              </a:lnSpc>
            </a:pPr>
            <a:r>
              <a:rPr lang="en-US" dirty="0">
                <a:latin typeface="Arial" charset="0"/>
                <a:ea typeface="Arial" charset="0"/>
                <a:cs typeface="Arial" charset="0"/>
              </a:rPr>
              <a:t>Opening / closing statement </a:t>
            </a:r>
            <a:r>
              <a:rPr lang="en-US" u="sng" dirty="0">
                <a:solidFill>
                  <a:srgbClr val="262699"/>
                </a:solidFill>
                <a:latin typeface="Arial" charset="0"/>
                <a:ea typeface="Arial" charset="0"/>
                <a:cs typeface="Arial" charset="0"/>
              </a:rPr>
              <a:t>www.code3firetraining.com</a:t>
            </a:r>
            <a:r>
              <a:rPr lang="en-US" dirty="0">
                <a:latin typeface="Arial" charset="0"/>
                <a:ea typeface="Arial" charset="0"/>
                <a:cs typeface="Arial" charset="0"/>
              </a:rPr>
              <a:t> - Free Stuff link</a:t>
            </a:r>
          </a:p>
          <a:p>
            <a:pPr marL="609600" indent="-609600" eaLnBrk="1" hangingPunct="1">
              <a:lnSpc>
                <a:spcPct val="90000"/>
              </a:lnSpc>
            </a:pPr>
            <a:r>
              <a:rPr lang="en-US" b="1" dirty="0">
                <a:latin typeface="Arial" charset="0"/>
                <a:ea typeface="Arial" charset="0"/>
                <a:cs typeface="Arial" charset="0"/>
              </a:rPr>
              <a:t>Questions on:</a:t>
            </a:r>
          </a:p>
          <a:p>
            <a:pPr marL="457200" lvl="1" indent="0" eaLnBrk="1" hangingPunct="1">
              <a:lnSpc>
                <a:spcPct val="90000"/>
              </a:lnSpc>
            </a:pPr>
            <a:r>
              <a:rPr lang="en-US" dirty="0">
                <a:latin typeface="Arial" charset="0"/>
                <a:ea typeface="Arial" charset="0"/>
                <a:cs typeface="Arial" charset="0"/>
              </a:rPr>
              <a:t> The dept., the community, the position</a:t>
            </a:r>
          </a:p>
          <a:p>
            <a:pPr marL="457200" lvl="1" indent="0" eaLnBrk="1" hangingPunct="1">
              <a:lnSpc>
                <a:spcPct val="90000"/>
              </a:lnSpc>
            </a:pPr>
            <a:r>
              <a:rPr lang="en-US" dirty="0">
                <a:latin typeface="Arial" charset="0"/>
                <a:ea typeface="Arial" charset="0"/>
                <a:cs typeface="Arial" charset="0"/>
              </a:rPr>
              <a:t> Your vision, values, leadership style, etc.</a:t>
            </a:r>
          </a:p>
          <a:p>
            <a:pPr marL="457200" lvl="1" indent="0" eaLnBrk="1" hangingPunct="1">
              <a:lnSpc>
                <a:spcPct val="90000"/>
              </a:lnSpc>
            </a:pPr>
            <a:r>
              <a:rPr lang="en-US" dirty="0">
                <a:latin typeface="Arial" charset="0"/>
                <a:ea typeface="Arial" charset="0"/>
                <a:cs typeface="Arial" charset="0"/>
              </a:rPr>
              <a:t> How you would handle different situations</a:t>
            </a:r>
          </a:p>
          <a:p>
            <a:pPr marL="457200" lvl="1" indent="0" eaLnBrk="1" hangingPunct="1">
              <a:lnSpc>
                <a:spcPct val="90000"/>
              </a:lnSpc>
            </a:pPr>
            <a:r>
              <a:rPr lang="en-US" dirty="0">
                <a:latin typeface="Arial" charset="0"/>
                <a:ea typeface="Arial" charset="0"/>
                <a:cs typeface="Arial" charset="0"/>
              </a:rPr>
              <a:t> Your background / current and future goals </a:t>
            </a:r>
          </a:p>
          <a:p>
            <a:pPr marL="457200" lvl="1" indent="0" eaLnBrk="1" hangingPunct="1">
              <a:lnSpc>
                <a:spcPct val="90000"/>
              </a:lnSpc>
            </a:pPr>
            <a:r>
              <a:rPr lang="en-US" dirty="0">
                <a:latin typeface="Arial" charset="0"/>
                <a:ea typeface="Arial" charset="0"/>
                <a:cs typeface="Arial" charset="0"/>
              </a:rPr>
              <a:t> Customer service</a:t>
            </a:r>
          </a:p>
          <a:p>
            <a:pPr marL="609600" indent="-609600">
              <a:lnSpc>
                <a:spcPct val="90000"/>
              </a:lnSpc>
              <a:buFontTx/>
              <a:buNone/>
            </a:pPr>
            <a:endParaRPr lang="en-US" dirty="0">
              <a:latin typeface="Times New Roman" charset="0"/>
              <a:ea typeface="ＭＳ Ｐゴシック" charset="0"/>
            </a:endParaRPr>
          </a:p>
          <a:p>
            <a:pPr marL="609600" indent="-609600">
              <a:lnSpc>
                <a:spcPct val="90000"/>
              </a:lnSpc>
              <a:buFontTx/>
              <a:buAutoNum type="arabicPeriod" startAt="22"/>
            </a:pPr>
            <a:endParaRPr lang="en-US" dirty="0">
              <a:latin typeface="Times New Roman" charset="0"/>
              <a:ea typeface="ＭＳ Ｐゴシック" charset="0"/>
            </a:endParaRPr>
          </a:p>
        </p:txBody>
      </p:sp>
    </p:spTree>
    <p:extLst>
      <p:ext uri="{BB962C8B-B14F-4D97-AF65-F5344CB8AC3E}">
        <p14:creationId xmlns:p14="http://schemas.microsoft.com/office/powerpoint/2010/main" val="10218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0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0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03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838200" y="0"/>
            <a:ext cx="7772400" cy="1295400"/>
          </a:xfrm>
        </p:spPr>
        <p:txBody>
          <a:bodyPr/>
          <a:lstStyle/>
          <a:p>
            <a:pPr>
              <a:defRPr/>
            </a:pPr>
            <a:r>
              <a:rPr lang="en-US" sz="4800" b="1" dirty="0">
                <a:latin typeface="Arial" charset="0"/>
                <a:ea typeface="Arial" charset="0"/>
                <a:cs typeface="Arial" charset="0"/>
              </a:rPr>
              <a:t>ORAL INTERVIEWS:</a:t>
            </a:r>
            <a:br>
              <a:rPr lang="en-US" sz="4800" b="1" dirty="0">
                <a:latin typeface="Arial" charset="0"/>
                <a:ea typeface="Arial" charset="0"/>
                <a:cs typeface="Arial" charset="0"/>
              </a:rPr>
            </a:br>
            <a:r>
              <a:rPr lang="en-US" sz="4800" b="1" dirty="0">
                <a:latin typeface="Arial" charset="0"/>
                <a:ea typeface="Arial" charset="0"/>
                <a:cs typeface="Arial" charset="0"/>
              </a:rPr>
              <a:t> </a:t>
            </a:r>
            <a:r>
              <a:rPr lang="en-US" sz="4800" b="1" i="1" u="sng" dirty="0">
                <a:latin typeface="Arial" charset="0"/>
                <a:ea typeface="Arial" charset="0"/>
                <a:cs typeface="Arial" charset="0"/>
              </a:rPr>
              <a:t>- What to expect -</a:t>
            </a:r>
            <a:endParaRPr lang="en-US" sz="4800" b="1" i="1" u="sng" dirty="0">
              <a:latin typeface="Times New Roman" charset="0"/>
              <a:ea typeface="ＭＳ Ｐゴシック" charset="0"/>
            </a:endParaRPr>
          </a:p>
        </p:txBody>
      </p:sp>
      <p:sp>
        <p:nvSpPr>
          <p:cNvPr id="45058" name="Rectangle 3"/>
          <p:cNvSpPr>
            <a:spLocks noGrp="1" noChangeArrowheads="1"/>
          </p:cNvSpPr>
          <p:nvPr>
            <p:ph type="body" idx="4294967295"/>
          </p:nvPr>
        </p:nvSpPr>
        <p:spPr>
          <a:xfrm>
            <a:off x="152400" y="1447800"/>
            <a:ext cx="8839200" cy="4572000"/>
          </a:xfrm>
        </p:spPr>
        <p:txBody>
          <a:bodyPr/>
          <a:lstStyle/>
          <a:p>
            <a:pPr marL="609600" indent="-609600" eaLnBrk="1" hangingPunct="1"/>
            <a:r>
              <a:rPr lang="en-US" sz="3600" dirty="0">
                <a:latin typeface="Arial" charset="0"/>
                <a:ea typeface="Arial" charset="0"/>
                <a:cs typeface="Arial" charset="0"/>
              </a:rPr>
              <a:t>Know yourself inside and out.</a:t>
            </a:r>
          </a:p>
          <a:p>
            <a:pPr marL="609600" indent="-609600" eaLnBrk="1" hangingPunct="1"/>
            <a:r>
              <a:rPr lang="en-US" sz="3600" b="1" dirty="0">
                <a:latin typeface="Arial" charset="0"/>
                <a:ea typeface="Arial" charset="0"/>
                <a:cs typeface="Arial" charset="0"/>
              </a:rPr>
              <a:t>Rehearse answers for all questions</a:t>
            </a:r>
          </a:p>
          <a:p>
            <a:pPr marL="609600" indent="-609600" eaLnBrk="1" hangingPunct="1"/>
            <a:r>
              <a:rPr lang="ja-JP" altLang="en-US" sz="3600" dirty="0">
                <a:latin typeface="Arial" charset="0"/>
                <a:ea typeface="Arial" charset="0"/>
                <a:cs typeface="Arial" charset="0"/>
              </a:rPr>
              <a:t>“</a:t>
            </a:r>
            <a:r>
              <a:rPr lang="en-US" altLang="ja-JP" sz="3600" dirty="0">
                <a:latin typeface="Arial" charset="0"/>
                <a:ea typeface="Arial" charset="0"/>
                <a:cs typeface="Arial" charset="0"/>
              </a:rPr>
              <a:t>Don’t just answer the question, answer the question!</a:t>
            </a:r>
            <a:r>
              <a:rPr lang="ja-JP" altLang="en-US" sz="3600" dirty="0">
                <a:latin typeface="Arial" charset="0"/>
                <a:ea typeface="Arial" charset="0"/>
                <a:cs typeface="Arial" charset="0"/>
              </a:rPr>
              <a:t>”</a:t>
            </a:r>
            <a:endParaRPr lang="en-US" altLang="ja-JP" sz="3600" b="1" dirty="0">
              <a:latin typeface="Arial" charset="0"/>
              <a:ea typeface="Arial" charset="0"/>
              <a:cs typeface="Arial" charset="0"/>
            </a:endParaRPr>
          </a:p>
          <a:p>
            <a:pPr marL="457200" lvl="1" indent="0" eaLnBrk="1" hangingPunct="1">
              <a:lnSpc>
                <a:spcPct val="90000"/>
              </a:lnSpc>
              <a:buFontTx/>
              <a:buNone/>
            </a:pPr>
            <a:r>
              <a:rPr lang="en-US" dirty="0">
                <a:latin typeface="Arial" charset="0"/>
                <a:ea typeface="Arial" charset="0"/>
                <a:cs typeface="Arial" charset="0"/>
              </a:rPr>
              <a:t>	– </a:t>
            </a:r>
            <a:r>
              <a:rPr lang="en-US" u="sng" dirty="0">
                <a:solidFill>
                  <a:srgbClr val="262699"/>
                </a:solidFill>
                <a:latin typeface="Arial" charset="0"/>
                <a:ea typeface="Arial" charset="0"/>
                <a:cs typeface="Arial" charset="0"/>
              </a:rPr>
              <a:t>www.code3firetraining.com</a:t>
            </a:r>
            <a:r>
              <a:rPr lang="en-US" dirty="0">
                <a:latin typeface="Arial" charset="0"/>
                <a:ea typeface="Arial" charset="0"/>
                <a:cs typeface="Arial" charset="0"/>
              </a:rPr>
              <a:t> - Free Stuff link</a:t>
            </a:r>
          </a:p>
          <a:p>
            <a:pPr marL="609600" indent="-609600" eaLnBrk="1" hangingPunct="1"/>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Intro/Body/Conclusion</a:t>
            </a:r>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 method </a:t>
            </a:r>
            <a:endParaRPr lang="en-US" altLang="ja-JP" sz="3600" dirty="0">
              <a:latin typeface="Arial" charset="0"/>
              <a:ea typeface="Arial" charset="0"/>
              <a:cs typeface="Arial" charset="0"/>
            </a:endParaRPr>
          </a:p>
          <a:p>
            <a:pPr marL="457200" lvl="1" indent="0">
              <a:buFontTx/>
              <a:buNone/>
            </a:pPr>
            <a:r>
              <a:rPr lang="en-US" dirty="0">
                <a:latin typeface="Arial" charset="0"/>
                <a:ea typeface="Arial" charset="0"/>
                <a:cs typeface="Arial" charset="0"/>
              </a:rPr>
              <a:t>	– </a:t>
            </a:r>
            <a:r>
              <a:rPr lang="en-US" u="sng" dirty="0">
                <a:solidFill>
                  <a:srgbClr val="262699"/>
                </a:solidFill>
                <a:latin typeface="Arial" charset="0"/>
                <a:ea typeface="Arial" charset="0"/>
                <a:cs typeface="Arial" charset="0"/>
              </a:rPr>
              <a:t>www.code3firetraining.com</a:t>
            </a:r>
            <a:r>
              <a:rPr lang="en-US" dirty="0">
                <a:latin typeface="Arial" charset="0"/>
                <a:ea typeface="Arial" charset="0"/>
                <a:cs typeface="Arial" charset="0"/>
              </a:rPr>
              <a:t> - Free Stuff link</a:t>
            </a:r>
          </a:p>
        </p:txBody>
      </p:sp>
    </p:spTree>
    <p:extLst>
      <p:ext uri="{BB962C8B-B14F-4D97-AF65-F5344CB8AC3E}">
        <p14:creationId xmlns:p14="http://schemas.microsoft.com/office/powerpoint/2010/main" val="3352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ORAL INTERVIEWS:</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endParaRPr lang="en-US" sz="3600" b="1" i="1" u="sng" dirty="0">
              <a:latin typeface="Times New Roman" charset="0"/>
              <a:ea typeface="ＭＳ Ｐゴシック" charset="0"/>
            </a:endParaRPr>
          </a:p>
        </p:txBody>
      </p:sp>
      <p:sp>
        <p:nvSpPr>
          <p:cNvPr id="46082" name="Rectangle 3"/>
          <p:cNvSpPr>
            <a:spLocks noGrp="1" noChangeArrowheads="1"/>
          </p:cNvSpPr>
          <p:nvPr>
            <p:ph type="body" idx="4294967295"/>
          </p:nvPr>
        </p:nvSpPr>
        <p:spPr>
          <a:xfrm>
            <a:off x="152400" y="1295400"/>
            <a:ext cx="8686800" cy="4724400"/>
          </a:xfrm>
        </p:spPr>
        <p:txBody>
          <a:bodyPr/>
          <a:lstStyle/>
          <a:p>
            <a:pPr marL="609600" indent="-609600" eaLnBrk="1" hangingPunct="1"/>
            <a:r>
              <a:rPr lang="en-US" sz="3600" b="1" dirty="0">
                <a:latin typeface="Arial" charset="0"/>
                <a:ea typeface="Arial" charset="0"/>
                <a:cs typeface="Arial" charset="0"/>
              </a:rPr>
              <a:t>Back up statements with facts</a:t>
            </a:r>
          </a:p>
          <a:p>
            <a:pPr marL="609600" indent="-609600" eaLnBrk="1" hangingPunct="1"/>
            <a:r>
              <a:rPr lang="en-US" sz="3600" dirty="0">
                <a:latin typeface="Arial" charset="0"/>
                <a:ea typeface="Arial" charset="0"/>
                <a:cs typeface="Arial" charset="0"/>
              </a:rPr>
              <a:t>Use personalized stories</a:t>
            </a:r>
          </a:p>
          <a:p>
            <a:pPr marL="609600" indent="-609600" eaLnBrk="1" hangingPunct="1"/>
            <a:r>
              <a:rPr lang="en-US" sz="3600" b="1" dirty="0">
                <a:latin typeface="Arial" charset="0"/>
                <a:ea typeface="Arial" charset="0"/>
                <a:cs typeface="Arial" charset="0"/>
              </a:rPr>
              <a:t>Use experience to prove a point</a:t>
            </a:r>
          </a:p>
          <a:p>
            <a:pPr marL="609600" indent="-609600" eaLnBrk="1" hangingPunct="1"/>
            <a:r>
              <a:rPr lang="en-US" sz="3600" dirty="0">
                <a:latin typeface="Arial" charset="0"/>
                <a:ea typeface="Arial" charset="0"/>
                <a:cs typeface="Arial" charset="0"/>
              </a:rPr>
              <a:t>Listen to the question</a:t>
            </a:r>
          </a:p>
          <a:p>
            <a:pPr marL="609600" indent="-609600" eaLnBrk="1" hangingPunct="1"/>
            <a:r>
              <a:rPr lang="en-US" sz="3600" b="1" dirty="0">
                <a:latin typeface="Arial" charset="0"/>
                <a:ea typeface="Arial" charset="0"/>
                <a:cs typeface="Arial" charset="0"/>
              </a:rPr>
              <a:t>Answer how you would do it - </a:t>
            </a:r>
            <a:r>
              <a:rPr lang="en-US" sz="3600" b="1" u="sng" dirty="0">
                <a:latin typeface="Arial" charset="0"/>
                <a:ea typeface="Arial" charset="0"/>
                <a:cs typeface="Arial" charset="0"/>
              </a:rPr>
              <a:t>not</a:t>
            </a:r>
            <a:r>
              <a:rPr lang="en-US" sz="3600" b="1" dirty="0">
                <a:latin typeface="Arial" charset="0"/>
                <a:ea typeface="Arial" charset="0"/>
                <a:cs typeface="Arial" charset="0"/>
              </a:rPr>
              <a:t> how you think they want you to</a:t>
            </a:r>
          </a:p>
          <a:p>
            <a:pPr marL="609600" indent="-609600" eaLnBrk="1" hangingPunct="1"/>
            <a:r>
              <a:rPr lang="en-US" sz="3600" dirty="0">
                <a:latin typeface="Arial" charset="0"/>
                <a:ea typeface="Arial" charset="0"/>
                <a:cs typeface="Arial" charset="0"/>
              </a:rPr>
              <a:t>Show passion &amp; enthusiasm!!!!</a:t>
            </a:r>
          </a:p>
          <a:p>
            <a:pPr marL="609600" indent="-609600">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262439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0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0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08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The Personnel Counseling Scenario</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4171339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defRPr/>
            </a:pPr>
            <a:r>
              <a:rPr lang="en-US" sz="6000" b="1" u="sng" dirty="0">
                <a:latin typeface="Arial" charset="0"/>
                <a:ea typeface="Arial" charset="0"/>
                <a:cs typeface="Arial" charset="0"/>
              </a:rPr>
              <a:t>OBJECTIVES:</a:t>
            </a:r>
          </a:p>
        </p:txBody>
      </p:sp>
      <p:sp>
        <p:nvSpPr>
          <p:cNvPr id="5123" name="Rectangle 3"/>
          <p:cNvSpPr>
            <a:spLocks noGrp="1" noChangeArrowheads="1"/>
          </p:cNvSpPr>
          <p:nvPr>
            <p:ph type="body" idx="4294967295"/>
          </p:nvPr>
        </p:nvSpPr>
        <p:spPr>
          <a:xfrm>
            <a:off x="152400" y="1371600"/>
            <a:ext cx="8839200" cy="4648200"/>
          </a:xfrm>
        </p:spPr>
        <p:txBody>
          <a:bodyPr/>
          <a:lstStyle/>
          <a:p>
            <a:pPr>
              <a:defRPr/>
            </a:pPr>
            <a:r>
              <a:rPr lang="en-US" sz="3600" b="1" dirty="0">
                <a:latin typeface="Arial" charset="0"/>
                <a:ea typeface="Arial" charset="0"/>
                <a:cs typeface="Arial" charset="0"/>
              </a:rPr>
              <a:t>Identify 13 tips to help you prepare for your promotional exam</a:t>
            </a:r>
          </a:p>
          <a:p>
            <a:pPr>
              <a:defRPr/>
            </a:pPr>
            <a:r>
              <a:rPr lang="en-US" sz="3600" dirty="0">
                <a:latin typeface="Arial" charset="0"/>
                <a:ea typeface="Arial" charset="0"/>
                <a:cs typeface="Arial" charset="0"/>
              </a:rPr>
              <a:t>Provide an </a:t>
            </a:r>
            <a:r>
              <a:rPr lang="en-US" sz="3600" u="sng" dirty="0">
                <a:latin typeface="Arial" charset="0"/>
                <a:ea typeface="Arial" charset="0"/>
                <a:cs typeface="Arial" charset="0"/>
              </a:rPr>
              <a:t>overview of the fire service assessment center process</a:t>
            </a:r>
            <a:r>
              <a:rPr lang="en-US" sz="3600" dirty="0">
                <a:latin typeface="Arial" charset="0"/>
                <a:ea typeface="Arial" charset="0"/>
                <a:cs typeface="Arial" charset="0"/>
              </a:rPr>
              <a:t> &amp; typical events encountered</a:t>
            </a:r>
          </a:p>
          <a:p>
            <a:pPr>
              <a:defRPr/>
            </a:pPr>
            <a:r>
              <a:rPr lang="en-US" sz="3600" b="1" dirty="0">
                <a:latin typeface="Arial" charset="0"/>
                <a:ea typeface="Arial" charset="0"/>
                <a:cs typeface="Arial" charset="0"/>
              </a:rPr>
              <a:t>Provide tools to create an action plan to best prepare for </a:t>
            </a:r>
            <a:r>
              <a:rPr lang="en-US" sz="3600" b="1" u="sng" dirty="0">
                <a:latin typeface="Arial" charset="0"/>
                <a:ea typeface="Arial" charset="0"/>
                <a:cs typeface="Arial" charset="0"/>
              </a:rPr>
              <a:t>the position &amp; the actual testing process</a:t>
            </a:r>
            <a:endParaRPr lang="en-US" sz="3600" b="1" dirty="0">
              <a:latin typeface="Arial" charset="0"/>
              <a:ea typeface="Arial" charset="0"/>
              <a:cs typeface="Arial" charset="0"/>
            </a:endParaRPr>
          </a:p>
          <a:p>
            <a:pPr>
              <a:defRPr/>
            </a:pPr>
            <a:endParaRPr lang="en-US" sz="3600" dirty="0">
              <a:latin typeface="Arial" charset="0"/>
              <a:ea typeface="Arial" charset="0"/>
              <a:cs typeface="Arial" charset="0"/>
            </a:endParaRPr>
          </a:p>
          <a:p>
            <a:pPr>
              <a:defRPr/>
            </a:pPr>
            <a:endParaRPr lang="en-US" sz="3600" b="1" dirty="0">
              <a:latin typeface="Arial" charset="0"/>
              <a:ea typeface="Arial" charset="0"/>
              <a:cs typeface="Arial" charset="0"/>
            </a:endParaRPr>
          </a:p>
          <a:p>
            <a:pPr marL="0" indent="0">
              <a:lnSpc>
                <a:spcPct val="90000"/>
              </a:lnSpc>
              <a:buFontTx/>
              <a:buNone/>
              <a:defRPr/>
            </a:pPr>
            <a:endParaRPr lang="en-US" sz="2800" dirty="0">
              <a:latin typeface="Times New Roman" charset="0"/>
              <a:ea typeface="ＭＳ Ｐゴシック" charset="0"/>
            </a:endParaRPr>
          </a:p>
          <a:p>
            <a:pPr>
              <a:lnSpc>
                <a:spcPct val="90000"/>
              </a:lnSpc>
              <a:defRPr/>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399648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a:defRPr/>
            </a:pPr>
            <a:r>
              <a:rPr lang="en-US" b="1" dirty="0">
                <a:latin typeface="Arial" charset="0"/>
                <a:ea typeface="Arial" charset="0"/>
                <a:cs typeface="Arial" charset="0"/>
              </a:rPr>
              <a:t>PERSONNEL COUNSELING:</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p>
        </p:txBody>
      </p:sp>
      <p:sp>
        <p:nvSpPr>
          <p:cNvPr id="47106" name="Rectangle 3"/>
          <p:cNvSpPr>
            <a:spLocks noGrp="1" noChangeArrowheads="1"/>
          </p:cNvSpPr>
          <p:nvPr>
            <p:ph type="body" idx="4294967295"/>
          </p:nvPr>
        </p:nvSpPr>
        <p:spPr>
          <a:xfrm>
            <a:off x="152400" y="1371600"/>
            <a:ext cx="8458200" cy="4648200"/>
          </a:xfrm>
        </p:spPr>
        <p:txBody>
          <a:bodyPr/>
          <a:lstStyle/>
          <a:p>
            <a:pPr marL="609600" indent="-609600" eaLnBrk="1" hangingPunct="1">
              <a:lnSpc>
                <a:spcPct val="110000"/>
              </a:lnSpc>
            </a:pPr>
            <a:r>
              <a:rPr lang="en-US" sz="2800" b="1" dirty="0">
                <a:latin typeface="Arial" charset="0"/>
                <a:ea typeface="Arial" charset="0"/>
                <a:cs typeface="Arial" charset="0"/>
              </a:rPr>
              <a:t>Role players </a:t>
            </a:r>
            <a:r>
              <a:rPr lang="en-US" sz="2800" b="1" u="sng" dirty="0">
                <a:latin typeface="Arial" charset="0"/>
                <a:ea typeface="Arial" charset="0"/>
                <a:cs typeface="Arial" charset="0"/>
              </a:rPr>
              <a:t>or</a:t>
            </a:r>
            <a:r>
              <a:rPr lang="en-US" sz="2800" b="1" dirty="0">
                <a:latin typeface="Arial" charset="0"/>
                <a:ea typeface="Arial" charset="0"/>
                <a:cs typeface="Arial" charset="0"/>
              </a:rPr>
              <a:t> video based</a:t>
            </a:r>
          </a:p>
          <a:p>
            <a:pPr marL="609600" indent="-609600" eaLnBrk="1" hangingPunct="1">
              <a:lnSpc>
                <a:spcPct val="110000"/>
              </a:lnSpc>
            </a:pPr>
            <a:r>
              <a:rPr lang="en-US" sz="2800" dirty="0">
                <a:latin typeface="Arial" charset="0"/>
                <a:ea typeface="Arial" charset="0"/>
                <a:cs typeface="Arial" charset="0"/>
              </a:rPr>
              <a:t>May have </a:t>
            </a:r>
            <a:r>
              <a:rPr lang="en-US" sz="2800" u="sng" dirty="0">
                <a:latin typeface="Arial" charset="0"/>
                <a:ea typeface="Arial" charset="0"/>
                <a:cs typeface="Arial" charset="0"/>
              </a:rPr>
              <a:t>follow-up questions</a:t>
            </a:r>
          </a:p>
          <a:p>
            <a:pPr marL="609600" indent="-609600" eaLnBrk="1" hangingPunct="1">
              <a:lnSpc>
                <a:spcPct val="110000"/>
              </a:lnSpc>
            </a:pPr>
            <a:r>
              <a:rPr lang="en-US" sz="2800" b="1" dirty="0">
                <a:latin typeface="Arial" charset="0"/>
                <a:ea typeface="Arial" charset="0"/>
                <a:cs typeface="Arial" charset="0"/>
              </a:rPr>
              <a:t>Is usually based on current issues relating to the department </a:t>
            </a:r>
            <a:r>
              <a:rPr lang="en-US" sz="2800" b="1" u="sng" dirty="0">
                <a:latin typeface="Arial" charset="0"/>
                <a:ea typeface="Arial" charset="0"/>
                <a:cs typeface="Arial" charset="0"/>
              </a:rPr>
              <a:t>or</a:t>
            </a:r>
            <a:r>
              <a:rPr lang="en-US" sz="2800" b="1" dirty="0">
                <a:latin typeface="Arial" charset="0"/>
                <a:ea typeface="Arial" charset="0"/>
                <a:cs typeface="Arial" charset="0"/>
              </a:rPr>
              <a:t> fire service in general</a:t>
            </a:r>
          </a:p>
          <a:p>
            <a:pPr marL="609600" indent="-609600" eaLnBrk="1" hangingPunct="1">
              <a:lnSpc>
                <a:spcPct val="110000"/>
              </a:lnSpc>
            </a:pPr>
            <a:r>
              <a:rPr lang="en-US" sz="2800" dirty="0">
                <a:latin typeface="Arial" charset="0"/>
                <a:ea typeface="Arial" charset="0"/>
                <a:cs typeface="Arial" charset="0"/>
              </a:rPr>
              <a:t>Multiple </a:t>
            </a:r>
            <a:r>
              <a:rPr lang="en-US" sz="2800" u="sng" dirty="0">
                <a:latin typeface="Arial" charset="0"/>
                <a:ea typeface="Arial" charset="0"/>
                <a:cs typeface="Arial" charset="0"/>
              </a:rPr>
              <a:t>problems</a:t>
            </a:r>
          </a:p>
          <a:p>
            <a:pPr marL="609600" indent="-609600" eaLnBrk="1" hangingPunct="1">
              <a:lnSpc>
                <a:spcPct val="110000"/>
              </a:lnSpc>
            </a:pPr>
            <a:r>
              <a:rPr lang="en-US" sz="2800" b="1" dirty="0">
                <a:latin typeface="Arial" charset="0"/>
                <a:ea typeface="Arial" charset="0"/>
                <a:cs typeface="Arial" charset="0"/>
              </a:rPr>
              <a:t>Expected to </a:t>
            </a:r>
            <a:r>
              <a:rPr lang="en-US" sz="2800" b="1" u="sng" dirty="0">
                <a:latin typeface="Arial" charset="0"/>
                <a:ea typeface="Arial" charset="0"/>
                <a:cs typeface="Arial" charset="0"/>
              </a:rPr>
              <a:t>diffuse</a:t>
            </a:r>
            <a:r>
              <a:rPr lang="en-US" sz="2800" b="1" dirty="0">
                <a:latin typeface="Arial" charset="0"/>
                <a:ea typeface="Arial" charset="0"/>
                <a:cs typeface="Arial" charset="0"/>
              </a:rPr>
              <a:t> highly stressful situations</a:t>
            </a:r>
          </a:p>
          <a:p>
            <a:pPr marL="609600" lvl="1" indent="-609600" eaLnBrk="1" hangingPunct="1">
              <a:lnSpc>
                <a:spcPct val="110000"/>
              </a:lnSpc>
              <a:buFontTx/>
              <a:buChar char="•"/>
            </a:pPr>
            <a:r>
              <a:rPr lang="en-US" dirty="0">
                <a:latin typeface="Arial" charset="0"/>
                <a:ea typeface="Arial" charset="0"/>
                <a:cs typeface="Arial" charset="0"/>
              </a:rPr>
              <a:t>For </a:t>
            </a:r>
            <a:r>
              <a:rPr lang="en-US" u="sng" dirty="0">
                <a:latin typeface="Arial" charset="0"/>
                <a:ea typeface="Arial" charset="0"/>
                <a:cs typeface="Arial" charset="0"/>
              </a:rPr>
              <a:t>sample</a:t>
            </a:r>
            <a:r>
              <a:rPr lang="en-US" dirty="0">
                <a:latin typeface="Arial" charset="0"/>
                <a:ea typeface="Arial" charset="0"/>
                <a:cs typeface="Arial" charset="0"/>
              </a:rPr>
              <a:t> Personnel Counseling scenarios, go to	– </a:t>
            </a:r>
            <a:r>
              <a:rPr lang="en-US" u="sng" dirty="0">
                <a:solidFill>
                  <a:srgbClr val="262699"/>
                </a:solidFill>
                <a:latin typeface="Arial" charset="0"/>
                <a:ea typeface="Arial" charset="0"/>
                <a:cs typeface="Arial" charset="0"/>
              </a:rPr>
              <a:t>www.code3firetraining.com</a:t>
            </a:r>
            <a:r>
              <a:rPr lang="en-US" dirty="0">
                <a:latin typeface="Arial" charset="0"/>
                <a:ea typeface="Arial" charset="0"/>
                <a:cs typeface="Arial" charset="0"/>
              </a:rPr>
              <a:t> - Free Stuff link</a:t>
            </a:r>
          </a:p>
          <a:p>
            <a:pPr marL="609600" indent="-609600" eaLnBrk="1" hangingPunct="1"/>
            <a:endParaRPr lang="en-US" dirty="0">
              <a:latin typeface="Times New Roman" charset="0"/>
              <a:ea typeface="ＭＳ Ｐゴシック" charset="0"/>
            </a:endParaRPr>
          </a:p>
          <a:p>
            <a:pPr marL="609600" indent="-609600">
              <a:buFontTx/>
              <a:buNone/>
            </a:pPr>
            <a:endParaRPr lang="en-US" dirty="0">
              <a:latin typeface="Times New Roman" charset="0"/>
              <a:ea typeface="ＭＳ Ｐゴシック" charset="0"/>
            </a:endParaRPr>
          </a:p>
          <a:p>
            <a:pPr marL="609600" indent="-609600">
              <a:buFontTx/>
              <a:buNone/>
            </a:pPr>
            <a:endParaRPr lang="en-US" dirty="0">
              <a:latin typeface="Times New Roman" charset="0"/>
              <a:ea typeface="ＭＳ Ｐゴシック" charset="0"/>
            </a:endParaRPr>
          </a:p>
          <a:p>
            <a:pPr marL="609600" indent="-609600">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19472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1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1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838200" y="0"/>
            <a:ext cx="7772400" cy="1295400"/>
          </a:xfrm>
        </p:spPr>
        <p:txBody>
          <a:bodyPr/>
          <a:lstStyle/>
          <a:p>
            <a:pPr>
              <a:defRPr/>
            </a:pPr>
            <a:r>
              <a:rPr lang="en-US" sz="4000" b="1" dirty="0">
                <a:latin typeface="Arial" charset="0"/>
                <a:ea typeface="Arial" charset="0"/>
                <a:cs typeface="Arial" charset="0"/>
              </a:rPr>
              <a:t>PERSONNEL COUNSELING:</a:t>
            </a:r>
            <a:br>
              <a:rPr lang="en-US" sz="4000" b="1" dirty="0">
                <a:latin typeface="Arial" charset="0"/>
                <a:ea typeface="Arial" charset="0"/>
                <a:cs typeface="Arial" charset="0"/>
              </a:rPr>
            </a:br>
            <a:r>
              <a:rPr lang="en-US" sz="4000" b="1" dirty="0">
                <a:latin typeface="Arial" charset="0"/>
                <a:ea typeface="Arial" charset="0"/>
                <a:cs typeface="Arial" charset="0"/>
              </a:rPr>
              <a:t> </a:t>
            </a:r>
            <a:r>
              <a:rPr lang="en-US" sz="4000" b="1" i="1" u="sng" dirty="0">
                <a:latin typeface="Arial" charset="0"/>
                <a:ea typeface="Arial" charset="0"/>
                <a:cs typeface="Arial" charset="0"/>
              </a:rPr>
              <a:t>- Key Points -</a:t>
            </a:r>
            <a:endParaRPr lang="en-US" sz="3200" b="1" i="1" u="sng" dirty="0">
              <a:latin typeface="Times New Roman" charset="0"/>
              <a:ea typeface="ＭＳ Ｐゴシック" charset="0"/>
            </a:endParaRPr>
          </a:p>
        </p:txBody>
      </p:sp>
      <p:sp>
        <p:nvSpPr>
          <p:cNvPr id="48130" name="Rectangle 3"/>
          <p:cNvSpPr>
            <a:spLocks noGrp="1" noChangeArrowheads="1"/>
          </p:cNvSpPr>
          <p:nvPr>
            <p:ph type="body" idx="4294967295"/>
          </p:nvPr>
        </p:nvSpPr>
        <p:spPr>
          <a:xfrm>
            <a:off x="304800" y="1524000"/>
            <a:ext cx="8534400" cy="4495800"/>
          </a:xfrm>
        </p:spPr>
        <p:txBody>
          <a:bodyPr/>
          <a:lstStyle/>
          <a:p>
            <a:pPr marL="609600" indent="-609600" eaLnBrk="1" hangingPunct="1"/>
            <a:r>
              <a:rPr lang="en-US" sz="3600" b="1" dirty="0">
                <a:latin typeface="Arial" charset="0"/>
                <a:ea typeface="Arial" charset="0"/>
                <a:cs typeface="Arial" charset="0"/>
              </a:rPr>
              <a:t>Remember, </a:t>
            </a:r>
            <a:r>
              <a:rPr lang="en-US" sz="3600" b="1" u="sng" dirty="0">
                <a:latin typeface="Arial" charset="0"/>
                <a:ea typeface="Arial" charset="0"/>
                <a:cs typeface="Arial" charset="0"/>
              </a:rPr>
              <a:t>it’</a:t>
            </a:r>
            <a:r>
              <a:rPr lang="en-US" altLang="ja-JP" sz="3600" b="1" u="sng" dirty="0">
                <a:latin typeface="Arial" charset="0"/>
                <a:ea typeface="Arial" charset="0"/>
                <a:cs typeface="Arial" charset="0"/>
              </a:rPr>
              <a:t>s the behavior</a:t>
            </a:r>
            <a:r>
              <a:rPr lang="en-US" altLang="ja-JP" sz="3600" b="1" dirty="0">
                <a:latin typeface="Arial" charset="0"/>
                <a:ea typeface="Arial" charset="0"/>
                <a:cs typeface="Arial" charset="0"/>
              </a:rPr>
              <a:t>, not the person!</a:t>
            </a:r>
          </a:p>
          <a:p>
            <a:pPr marL="609600" indent="-609600" eaLnBrk="1" hangingPunct="1"/>
            <a:r>
              <a:rPr lang="en-US" sz="3600" u="sng" dirty="0">
                <a:latin typeface="Arial" charset="0"/>
                <a:ea typeface="Arial" charset="0"/>
                <a:cs typeface="Arial" charset="0"/>
              </a:rPr>
              <a:t>Understand</a:t>
            </a:r>
            <a:r>
              <a:rPr lang="en-US" sz="3600" dirty="0">
                <a:latin typeface="Arial" charset="0"/>
                <a:ea typeface="Arial" charset="0"/>
                <a:cs typeface="Arial" charset="0"/>
              </a:rPr>
              <a:t> progressive discipline &amp; any rights personnel may have &amp;  </a:t>
            </a:r>
            <a:r>
              <a:rPr lang="en-US" sz="3600" u="sng" dirty="0">
                <a:latin typeface="Arial" charset="0"/>
                <a:ea typeface="Arial" charset="0"/>
                <a:cs typeface="Arial" charset="0"/>
              </a:rPr>
              <a:t>how you fit in</a:t>
            </a:r>
          </a:p>
          <a:p>
            <a:pPr marL="609600" indent="-609600" eaLnBrk="1" hangingPunct="1"/>
            <a:r>
              <a:rPr lang="en-US" sz="3600" b="1" dirty="0">
                <a:latin typeface="Arial" charset="0"/>
                <a:ea typeface="Arial" charset="0"/>
                <a:cs typeface="Arial" charset="0"/>
              </a:rPr>
              <a:t>Be able to </a:t>
            </a:r>
            <a:r>
              <a:rPr lang="en-US" sz="3600" b="1" u="sng" dirty="0">
                <a:latin typeface="Arial" charset="0"/>
                <a:ea typeface="Arial" charset="0"/>
                <a:cs typeface="Arial" charset="0"/>
              </a:rPr>
              <a:t>be the designated adult</a:t>
            </a:r>
          </a:p>
          <a:p>
            <a:pPr marL="609600" indent="-609600" eaLnBrk="1" hangingPunct="1"/>
            <a:r>
              <a:rPr lang="en-US" sz="3600" dirty="0">
                <a:latin typeface="Arial" charset="0"/>
                <a:ea typeface="Arial" charset="0"/>
                <a:cs typeface="Arial" charset="0"/>
              </a:rPr>
              <a:t>Ask </a:t>
            </a:r>
            <a:r>
              <a:rPr lang="en-US" sz="3600" u="sng" dirty="0">
                <a:latin typeface="Arial" charset="0"/>
                <a:ea typeface="Arial" charset="0"/>
                <a:cs typeface="Arial" charset="0"/>
              </a:rPr>
              <a:t>open-ended</a:t>
            </a:r>
            <a:r>
              <a:rPr lang="en-US" sz="3600" dirty="0">
                <a:latin typeface="Arial" charset="0"/>
                <a:ea typeface="Arial" charset="0"/>
                <a:cs typeface="Arial" charset="0"/>
              </a:rPr>
              <a:t> questions</a:t>
            </a:r>
          </a:p>
          <a:p>
            <a:pPr marL="609600" indent="-609600" eaLnBrk="1" hangingPunct="1">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14390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838200" y="0"/>
            <a:ext cx="7772400" cy="1295400"/>
          </a:xfrm>
        </p:spPr>
        <p:txBody>
          <a:bodyPr/>
          <a:lstStyle/>
          <a:p>
            <a:pPr>
              <a:defRPr/>
            </a:pPr>
            <a:r>
              <a:rPr lang="en-US" sz="4000" b="1" dirty="0">
                <a:latin typeface="Arial" charset="0"/>
                <a:ea typeface="Arial" charset="0"/>
                <a:cs typeface="Arial" charset="0"/>
              </a:rPr>
              <a:t>PERSONNEL COUNSELING:</a:t>
            </a:r>
            <a:br>
              <a:rPr lang="en-US" sz="4000" b="1" dirty="0">
                <a:latin typeface="Arial" charset="0"/>
                <a:ea typeface="Arial" charset="0"/>
                <a:cs typeface="Arial" charset="0"/>
              </a:rPr>
            </a:br>
            <a:r>
              <a:rPr lang="en-US" sz="4000" b="1" dirty="0">
                <a:latin typeface="Arial" charset="0"/>
                <a:ea typeface="Arial" charset="0"/>
                <a:cs typeface="Arial" charset="0"/>
              </a:rPr>
              <a:t> </a:t>
            </a:r>
            <a:r>
              <a:rPr lang="en-US" sz="4000" b="1" i="1" u="sng" dirty="0">
                <a:latin typeface="Arial" charset="0"/>
                <a:ea typeface="Arial" charset="0"/>
                <a:cs typeface="Arial" charset="0"/>
              </a:rPr>
              <a:t>- Key Points -</a:t>
            </a:r>
            <a:endParaRPr lang="en-US" sz="3200" b="1" i="1" u="sng" dirty="0">
              <a:latin typeface="Times New Roman" charset="0"/>
              <a:ea typeface="ＭＳ Ｐゴシック" charset="0"/>
            </a:endParaRPr>
          </a:p>
        </p:txBody>
      </p:sp>
      <p:sp>
        <p:nvSpPr>
          <p:cNvPr id="48130" name="Rectangle 3"/>
          <p:cNvSpPr>
            <a:spLocks noGrp="1" noChangeArrowheads="1"/>
          </p:cNvSpPr>
          <p:nvPr>
            <p:ph type="body" idx="4294967295"/>
          </p:nvPr>
        </p:nvSpPr>
        <p:spPr>
          <a:xfrm>
            <a:off x="152400" y="1524000"/>
            <a:ext cx="8686800" cy="4495800"/>
          </a:xfrm>
        </p:spPr>
        <p:txBody>
          <a:bodyPr/>
          <a:lstStyle/>
          <a:p>
            <a:pPr marL="609600" indent="-609600" eaLnBrk="1" hangingPunct="1"/>
            <a:r>
              <a:rPr lang="en-US" sz="3600" b="1" dirty="0">
                <a:latin typeface="Arial" charset="0"/>
                <a:ea typeface="Arial" charset="0"/>
                <a:cs typeface="Arial" charset="0"/>
              </a:rPr>
              <a:t>If role playing, don</a:t>
            </a:r>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t expect immediate agreement</a:t>
            </a:r>
          </a:p>
          <a:p>
            <a:pPr marL="609600" indent="-609600" eaLnBrk="1" hangingPunct="1"/>
            <a:r>
              <a:rPr lang="en-US" sz="3600" dirty="0">
                <a:latin typeface="Arial" charset="0"/>
                <a:ea typeface="Arial" charset="0"/>
                <a:cs typeface="Arial" charset="0"/>
              </a:rPr>
              <a:t>Understand </a:t>
            </a:r>
            <a:r>
              <a:rPr lang="en-US" sz="3600" u="sng" dirty="0">
                <a:latin typeface="Arial" charset="0"/>
                <a:ea typeface="Arial" charset="0"/>
                <a:cs typeface="Arial" charset="0"/>
              </a:rPr>
              <a:t>resources</a:t>
            </a:r>
            <a:r>
              <a:rPr lang="en-US" sz="3600" dirty="0">
                <a:latin typeface="Arial" charset="0"/>
                <a:ea typeface="Arial" charset="0"/>
                <a:cs typeface="Arial" charset="0"/>
              </a:rPr>
              <a:t> available to your department (EAP, CISD, etc.)</a:t>
            </a:r>
          </a:p>
          <a:p>
            <a:pPr marL="609600" indent="-609600" eaLnBrk="1" hangingPunct="1"/>
            <a:r>
              <a:rPr lang="en-US" sz="3600" b="1" dirty="0">
                <a:latin typeface="Arial" charset="0"/>
                <a:ea typeface="Arial" charset="0"/>
                <a:cs typeface="Arial" charset="0"/>
              </a:rPr>
              <a:t>Create </a:t>
            </a:r>
            <a:r>
              <a:rPr lang="en-US" sz="3600" b="1" u="sng" dirty="0">
                <a:latin typeface="Arial" charset="0"/>
                <a:ea typeface="Arial" charset="0"/>
                <a:cs typeface="Arial" charset="0"/>
              </a:rPr>
              <a:t>personnel expectations</a:t>
            </a:r>
            <a:r>
              <a:rPr lang="en-US" sz="3600" b="1" dirty="0">
                <a:latin typeface="Arial" charset="0"/>
                <a:ea typeface="Arial" charset="0"/>
                <a:cs typeface="Arial" charset="0"/>
              </a:rPr>
              <a:t> in advance</a:t>
            </a:r>
          </a:p>
          <a:p>
            <a:pPr marL="400050" lvl="1" indent="0" eaLnBrk="1" hangingPunct="1">
              <a:buFontTx/>
              <a:buNone/>
            </a:pPr>
            <a:r>
              <a:rPr lang="en-US" dirty="0">
                <a:latin typeface="Arial" charset="0"/>
                <a:ea typeface="Arial" charset="0"/>
                <a:cs typeface="Arial" charset="0"/>
              </a:rPr>
              <a:t>	– </a:t>
            </a:r>
            <a:r>
              <a:rPr lang="en-US" u="sng" dirty="0">
                <a:solidFill>
                  <a:srgbClr val="262699"/>
                </a:solidFill>
                <a:latin typeface="Arial" charset="0"/>
                <a:ea typeface="Arial" charset="0"/>
                <a:cs typeface="Arial" charset="0"/>
              </a:rPr>
              <a:t>www.code3firetraining.com</a:t>
            </a:r>
            <a:r>
              <a:rPr lang="en-US" dirty="0">
                <a:latin typeface="Arial" charset="0"/>
                <a:ea typeface="Arial" charset="0"/>
                <a:cs typeface="Arial" charset="0"/>
              </a:rPr>
              <a:t> - Free Stuff link</a:t>
            </a:r>
          </a:p>
          <a:p>
            <a:pPr marL="609600" indent="-609600" eaLnBrk="1" hangingPunct="1">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251576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8610600" cy="1295400"/>
          </a:xfrm>
        </p:spPr>
        <p:txBody>
          <a:bodyPr/>
          <a:lstStyle/>
          <a:p>
            <a:pPr>
              <a:defRPr/>
            </a:pPr>
            <a:r>
              <a:rPr lang="en-US" sz="4000" b="1" dirty="0">
                <a:latin typeface="Arial" charset="0"/>
                <a:ea typeface="Arial" charset="0"/>
                <a:cs typeface="Arial" charset="0"/>
              </a:rPr>
              <a:t>PERSONNEL COUNSELING:</a:t>
            </a:r>
            <a:br>
              <a:rPr lang="en-US" sz="4000" b="1" dirty="0">
                <a:latin typeface="Arial" charset="0"/>
                <a:ea typeface="Arial" charset="0"/>
                <a:cs typeface="Arial" charset="0"/>
              </a:rPr>
            </a:br>
            <a:r>
              <a:rPr lang="en-US" sz="4000" b="1" dirty="0">
                <a:latin typeface="Arial" charset="0"/>
                <a:ea typeface="Arial" charset="0"/>
                <a:cs typeface="Arial" charset="0"/>
              </a:rPr>
              <a:t> </a:t>
            </a:r>
            <a:r>
              <a:rPr lang="en-US" sz="4000" b="1" i="1" u="sng" dirty="0">
                <a:latin typeface="Arial" charset="0"/>
                <a:ea typeface="Arial" charset="0"/>
                <a:cs typeface="Arial" charset="0"/>
              </a:rPr>
              <a:t>- FRISK Documentation Method -</a:t>
            </a:r>
          </a:p>
        </p:txBody>
      </p:sp>
      <p:sp>
        <p:nvSpPr>
          <p:cNvPr id="48130" name="Rectangle 3"/>
          <p:cNvSpPr>
            <a:spLocks noGrp="1" noChangeArrowheads="1"/>
          </p:cNvSpPr>
          <p:nvPr>
            <p:ph type="body" idx="4294967295"/>
          </p:nvPr>
        </p:nvSpPr>
        <p:spPr>
          <a:xfrm>
            <a:off x="304800" y="1524000"/>
            <a:ext cx="8534400" cy="4495800"/>
          </a:xfrm>
        </p:spPr>
        <p:txBody>
          <a:bodyPr/>
          <a:lstStyle/>
          <a:p>
            <a:pPr eaLnBrk="1" hangingPunct="1"/>
            <a:r>
              <a:rPr lang="en-US" b="1" u="sng" dirty="0">
                <a:latin typeface="Arial" charset="0"/>
                <a:ea typeface="Arial" charset="0"/>
                <a:cs typeface="Arial" charset="0"/>
              </a:rPr>
              <a:t>F = FACTS</a:t>
            </a:r>
            <a:r>
              <a:rPr lang="en-US" b="1" dirty="0">
                <a:latin typeface="Arial" charset="0"/>
                <a:ea typeface="Arial" charset="0"/>
                <a:cs typeface="Arial" charset="0"/>
              </a:rPr>
              <a:t> </a:t>
            </a:r>
            <a:r>
              <a:rPr lang="en-US" dirty="0">
                <a:latin typeface="Arial" charset="0"/>
                <a:ea typeface="Arial" charset="0"/>
                <a:cs typeface="Arial" charset="0"/>
              </a:rPr>
              <a:t>evidencing employee’s unsatisfactory conduct.</a:t>
            </a:r>
            <a:br>
              <a:rPr lang="en-US" dirty="0">
                <a:latin typeface="Arial" charset="0"/>
                <a:ea typeface="Arial" charset="0"/>
                <a:cs typeface="Arial" charset="0"/>
              </a:rPr>
            </a:br>
            <a:endParaRPr lang="en-US" dirty="0">
              <a:latin typeface="Arial" charset="0"/>
              <a:ea typeface="Arial" charset="0"/>
              <a:cs typeface="Arial" charset="0"/>
            </a:endParaRPr>
          </a:p>
          <a:p>
            <a:pPr eaLnBrk="1" hangingPunct="1"/>
            <a:r>
              <a:rPr lang="en-US" b="1" u="sng" dirty="0">
                <a:latin typeface="Arial" charset="0"/>
                <a:ea typeface="Arial" charset="0"/>
                <a:cs typeface="Arial" charset="0"/>
              </a:rPr>
              <a:t>R = RULE</a:t>
            </a:r>
            <a:r>
              <a:rPr lang="en-US" b="1" dirty="0">
                <a:latin typeface="Arial" charset="0"/>
                <a:ea typeface="Arial" charset="0"/>
                <a:cs typeface="Arial" charset="0"/>
              </a:rPr>
              <a:t> </a:t>
            </a:r>
            <a:r>
              <a:rPr lang="en-US" dirty="0">
                <a:latin typeface="Arial" charset="0"/>
                <a:ea typeface="Arial" charset="0"/>
                <a:cs typeface="Arial" charset="0"/>
              </a:rPr>
              <a:t>or authority violated by the employee’s behavior.</a:t>
            </a:r>
          </a:p>
          <a:p>
            <a:pPr eaLnBrk="1" hangingPunct="1"/>
            <a:endParaRPr lang="en-US" dirty="0">
              <a:latin typeface="Arial" charset="0"/>
              <a:ea typeface="Arial" charset="0"/>
              <a:cs typeface="Arial" charset="0"/>
            </a:endParaRPr>
          </a:p>
          <a:p>
            <a:pPr eaLnBrk="1" hangingPunct="1"/>
            <a:r>
              <a:rPr lang="en-US" b="1" u="sng" dirty="0">
                <a:latin typeface="Arial" charset="0"/>
                <a:ea typeface="Arial" charset="0"/>
                <a:cs typeface="Arial" charset="0"/>
              </a:rPr>
              <a:t>I = IMPACT</a:t>
            </a:r>
            <a:r>
              <a:rPr lang="en-US" b="1" dirty="0">
                <a:latin typeface="Arial" charset="0"/>
                <a:ea typeface="Arial" charset="0"/>
                <a:cs typeface="Arial" charset="0"/>
              </a:rPr>
              <a:t> </a:t>
            </a:r>
            <a:r>
              <a:rPr lang="en-US" dirty="0">
                <a:latin typeface="Arial" charset="0"/>
                <a:ea typeface="Arial" charset="0"/>
                <a:cs typeface="Arial" charset="0"/>
              </a:rPr>
              <a:t>of the employee’s unsatisfactory conduct on the workplace</a:t>
            </a:r>
            <a:r>
              <a:rPr lang="en-US" dirty="0">
                <a:latin typeface="Times New Roman" charset="0"/>
                <a:ea typeface="ＭＳ Ｐゴシック" charset="0"/>
              </a:rPr>
              <a:t>. </a:t>
            </a: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17199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52400" y="0"/>
            <a:ext cx="8458200" cy="1295400"/>
          </a:xfrm>
        </p:spPr>
        <p:txBody>
          <a:bodyPr/>
          <a:lstStyle/>
          <a:p>
            <a:pPr>
              <a:defRPr/>
            </a:pPr>
            <a:r>
              <a:rPr lang="en-US" sz="4000" b="1">
                <a:latin typeface="Arial" charset="0"/>
                <a:ea typeface="Arial" charset="0"/>
                <a:cs typeface="Arial" charset="0"/>
              </a:rPr>
              <a:t>PERSONNEL COUNSELING:</a:t>
            </a:r>
            <a:br>
              <a:rPr lang="en-US" sz="4000" b="1">
                <a:latin typeface="Arial" charset="0"/>
                <a:ea typeface="Arial" charset="0"/>
                <a:cs typeface="Arial" charset="0"/>
              </a:rPr>
            </a:br>
            <a:r>
              <a:rPr lang="en-US" sz="4000" b="1">
                <a:latin typeface="Arial" charset="0"/>
                <a:ea typeface="Arial" charset="0"/>
                <a:cs typeface="Arial" charset="0"/>
              </a:rPr>
              <a:t> </a:t>
            </a:r>
            <a:r>
              <a:rPr lang="en-US" sz="4000" b="1" i="1" u="sng">
                <a:latin typeface="Arial" charset="0"/>
                <a:ea typeface="Arial" charset="0"/>
                <a:cs typeface="Arial" charset="0"/>
              </a:rPr>
              <a:t>- FRISK Documentation Method -</a:t>
            </a:r>
            <a:endParaRPr lang="en-US" sz="3200" b="1" i="1" u="sng" dirty="0">
              <a:latin typeface="Times New Roman" charset="0"/>
              <a:ea typeface="ＭＳ Ｐゴシック" charset="0"/>
            </a:endParaRPr>
          </a:p>
        </p:txBody>
      </p:sp>
      <p:sp>
        <p:nvSpPr>
          <p:cNvPr id="48130" name="Rectangle 3"/>
          <p:cNvSpPr>
            <a:spLocks noGrp="1" noChangeArrowheads="1"/>
          </p:cNvSpPr>
          <p:nvPr>
            <p:ph type="body" idx="4294967295"/>
          </p:nvPr>
        </p:nvSpPr>
        <p:spPr>
          <a:xfrm>
            <a:off x="152400" y="1295400"/>
            <a:ext cx="8839200" cy="4724400"/>
          </a:xfrm>
        </p:spPr>
        <p:txBody>
          <a:bodyPr/>
          <a:lstStyle/>
          <a:p>
            <a:pPr eaLnBrk="1" hangingPunct="1"/>
            <a:endParaRPr lang="en-US" b="1" u="sng" dirty="0">
              <a:latin typeface="Times New Roman" charset="0"/>
              <a:ea typeface="ＭＳ Ｐゴシック" charset="0"/>
            </a:endParaRPr>
          </a:p>
          <a:p>
            <a:pPr eaLnBrk="1" hangingPunct="1"/>
            <a:r>
              <a:rPr lang="en-US" b="1" u="sng" dirty="0">
                <a:latin typeface="Arial" charset="0"/>
                <a:ea typeface="Arial" charset="0"/>
                <a:cs typeface="Arial" charset="0"/>
              </a:rPr>
              <a:t>S = SUGGESTIONS</a:t>
            </a:r>
            <a:r>
              <a:rPr lang="en-US" b="1" dirty="0">
                <a:latin typeface="Arial" charset="0"/>
                <a:ea typeface="Arial" charset="0"/>
                <a:cs typeface="Arial" charset="0"/>
              </a:rPr>
              <a:t> </a:t>
            </a:r>
            <a:r>
              <a:rPr lang="en-US" dirty="0">
                <a:latin typeface="Arial" charset="0"/>
                <a:ea typeface="Arial" charset="0"/>
                <a:cs typeface="Arial" charset="0"/>
              </a:rPr>
              <a:t>to assist the employee in improving performance and directions as to the proper conduct the employee is expected to follow in the future. These directions are also referred to as directives such as “Effective immediately, you will….”</a:t>
            </a:r>
          </a:p>
          <a:p>
            <a:pPr marL="609600" indent="-609600">
              <a:buFontTx/>
              <a:buNone/>
            </a:pPr>
            <a:endParaRPr lang="en-US" sz="1200" dirty="0">
              <a:latin typeface="Times New Roman" charset="0"/>
              <a:ea typeface="ＭＳ Ｐゴシック" charset="0"/>
            </a:endParaRPr>
          </a:p>
          <a:p>
            <a:pPr marL="609600" indent="-609600"/>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40546913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8991600" cy="1295400"/>
          </a:xfrm>
        </p:spPr>
        <p:txBody>
          <a:bodyPr/>
          <a:lstStyle/>
          <a:p>
            <a:pPr>
              <a:defRPr/>
            </a:pPr>
            <a:r>
              <a:rPr lang="en-US" sz="4000" b="1" dirty="0">
                <a:latin typeface="Arial" charset="0"/>
                <a:ea typeface="Arial" charset="0"/>
                <a:cs typeface="Arial" charset="0"/>
              </a:rPr>
              <a:t>PERSONNEL COUNSELING:</a:t>
            </a:r>
            <a:br>
              <a:rPr lang="en-US" sz="4000" b="1" dirty="0">
                <a:latin typeface="Arial" charset="0"/>
                <a:ea typeface="Arial" charset="0"/>
                <a:cs typeface="Arial" charset="0"/>
              </a:rPr>
            </a:br>
            <a:r>
              <a:rPr lang="en-US" sz="4000" b="1" dirty="0">
                <a:latin typeface="Arial" charset="0"/>
                <a:ea typeface="Arial" charset="0"/>
                <a:cs typeface="Arial" charset="0"/>
              </a:rPr>
              <a:t> </a:t>
            </a:r>
            <a:r>
              <a:rPr lang="en-US" sz="4000" b="1" i="1" u="sng" dirty="0">
                <a:latin typeface="Arial" charset="0"/>
                <a:ea typeface="Arial" charset="0"/>
                <a:cs typeface="Arial" charset="0"/>
              </a:rPr>
              <a:t>- FRISK Documentation Method -</a:t>
            </a:r>
          </a:p>
        </p:txBody>
      </p:sp>
      <p:sp>
        <p:nvSpPr>
          <p:cNvPr id="48130" name="Rectangle 3"/>
          <p:cNvSpPr>
            <a:spLocks noGrp="1" noChangeArrowheads="1"/>
          </p:cNvSpPr>
          <p:nvPr>
            <p:ph type="body" idx="4294967295"/>
          </p:nvPr>
        </p:nvSpPr>
        <p:spPr>
          <a:xfrm>
            <a:off x="152400" y="1295400"/>
            <a:ext cx="8839200" cy="4724400"/>
          </a:xfrm>
        </p:spPr>
        <p:txBody>
          <a:bodyPr/>
          <a:lstStyle/>
          <a:p>
            <a:pPr marL="609600" indent="-609600">
              <a:buFontTx/>
              <a:buNone/>
            </a:pPr>
            <a:endParaRPr lang="en-US" sz="1200" dirty="0">
              <a:latin typeface="Times New Roman" charset="0"/>
              <a:ea typeface="ＭＳ Ｐゴシック" charset="0"/>
            </a:endParaRPr>
          </a:p>
          <a:p>
            <a:r>
              <a:rPr lang="en-US" b="1" u="sng" dirty="0">
                <a:latin typeface="Arial" charset="0"/>
                <a:ea typeface="Arial" charset="0"/>
                <a:cs typeface="Arial" charset="0"/>
              </a:rPr>
              <a:t>K = KNOWLEDGE</a:t>
            </a:r>
            <a:r>
              <a:rPr lang="en-US" b="1" dirty="0">
                <a:latin typeface="Arial" charset="0"/>
                <a:ea typeface="Arial" charset="0"/>
                <a:cs typeface="Arial" charset="0"/>
              </a:rPr>
              <a:t> </a:t>
            </a:r>
            <a:r>
              <a:rPr lang="en-US" dirty="0">
                <a:latin typeface="Arial" charset="0"/>
                <a:ea typeface="Arial" charset="0"/>
                <a:cs typeface="Arial" charset="0"/>
              </a:rPr>
              <a:t>of the employee’s right to respond to corrective documentation placed in personnel file.</a:t>
            </a:r>
          </a:p>
          <a:p>
            <a:endParaRPr lang="en-US" dirty="0">
              <a:latin typeface="Arial" charset="0"/>
              <a:ea typeface="Arial" charset="0"/>
              <a:cs typeface="Arial" charset="0"/>
            </a:endParaRPr>
          </a:p>
          <a:p>
            <a:r>
              <a:rPr lang="en-US" dirty="0">
                <a:latin typeface="Arial" charset="0"/>
                <a:ea typeface="Arial" charset="0"/>
                <a:cs typeface="Arial" charset="0"/>
              </a:rPr>
              <a:t>Created in 1994 by Stephen J. Anderson</a:t>
            </a:r>
          </a:p>
          <a:p>
            <a:pPr marL="0" indent="0">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121558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8610600" cy="1295400"/>
          </a:xfrm>
        </p:spPr>
        <p:txBody>
          <a:bodyPr/>
          <a:lstStyle/>
          <a:p>
            <a:pPr>
              <a:defRPr/>
            </a:pPr>
            <a:r>
              <a:rPr lang="en-US" sz="4000" b="1">
                <a:latin typeface="Arial" charset="0"/>
                <a:ea typeface="Arial" charset="0"/>
                <a:cs typeface="Arial" charset="0"/>
              </a:rPr>
              <a:t>PERSONNEL COUNSELING:</a:t>
            </a:r>
            <a:br>
              <a:rPr lang="en-US" sz="4000" b="1">
                <a:latin typeface="Arial" charset="0"/>
                <a:ea typeface="Arial" charset="0"/>
                <a:cs typeface="Arial" charset="0"/>
              </a:rPr>
            </a:br>
            <a:r>
              <a:rPr lang="en-US" sz="4000" b="1">
                <a:latin typeface="Arial" charset="0"/>
                <a:ea typeface="Arial" charset="0"/>
                <a:cs typeface="Arial" charset="0"/>
              </a:rPr>
              <a:t> </a:t>
            </a:r>
            <a:r>
              <a:rPr lang="en-US" sz="4000" b="1" i="1" u="sng">
                <a:latin typeface="Arial" charset="0"/>
                <a:ea typeface="Arial" charset="0"/>
                <a:cs typeface="Arial" charset="0"/>
              </a:rPr>
              <a:t>- FRISK Documentation Method -</a:t>
            </a:r>
            <a:endParaRPr lang="en-US" sz="3200" b="1" i="1" u="sng" dirty="0">
              <a:latin typeface="Times New Roman" charset="0"/>
              <a:ea typeface="ＭＳ Ｐゴシック" charset="0"/>
            </a:endParaRPr>
          </a:p>
        </p:txBody>
      </p:sp>
      <p:sp>
        <p:nvSpPr>
          <p:cNvPr id="48130" name="Rectangle 3"/>
          <p:cNvSpPr>
            <a:spLocks noGrp="1" noChangeArrowheads="1"/>
          </p:cNvSpPr>
          <p:nvPr>
            <p:ph type="body" idx="4294967295"/>
          </p:nvPr>
        </p:nvSpPr>
        <p:spPr>
          <a:xfrm>
            <a:off x="304800" y="1524000"/>
            <a:ext cx="8534400" cy="4495800"/>
          </a:xfrm>
        </p:spPr>
        <p:txBody>
          <a:bodyPr/>
          <a:lstStyle/>
          <a:p>
            <a:pPr eaLnBrk="1" hangingPunct="1"/>
            <a:r>
              <a:rPr lang="en-US" sz="3600" b="1" u="sng" dirty="0">
                <a:latin typeface="Arial" charset="0"/>
                <a:ea typeface="Arial" charset="0"/>
                <a:cs typeface="Arial" charset="0"/>
              </a:rPr>
              <a:t>Primary Objectives:</a:t>
            </a:r>
          </a:p>
          <a:p>
            <a:pPr lvl="1" eaLnBrk="1" hangingPunct="1"/>
            <a:r>
              <a:rPr lang="en-US" sz="3200" dirty="0">
                <a:latin typeface="Arial" charset="0"/>
                <a:ea typeface="Arial" charset="0"/>
                <a:cs typeface="Arial" charset="0"/>
              </a:rPr>
              <a:t>Effect </a:t>
            </a:r>
            <a:r>
              <a:rPr lang="en-US" sz="3200" b="1" dirty="0">
                <a:latin typeface="Arial" charset="0"/>
                <a:ea typeface="Arial" charset="0"/>
                <a:cs typeface="Arial" charset="0"/>
              </a:rPr>
              <a:t>positive change </a:t>
            </a:r>
            <a:r>
              <a:rPr lang="en-US" sz="3200" dirty="0">
                <a:latin typeface="Arial" charset="0"/>
                <a:ea typeface="Arial" charset="0"/>
                <a:cs typeface="Arial" charset="0"/>
              </a:rPr>
              <a:t>through clear communication</a:t>
            </a:r>
          </a:p>
          <a:p>
            <a:pPr lvl="1" eaLnBrk="1" hangingPunct="1"/>
            <a:r>
              <a:rPr lang="en-US" sz="3200" dirty="0">
                <a:latin typeface="Arial" charset="0"/>
                <a:ea typeface="Arial" charset="0"/>
                <a:cs typeface="Arial" charset="0"/>
              </a:rPr>
              <a:t>Identify </a:t>
            </a:r>
            <a:r>
              <a:rPr lang="en-US" sz="3200" b="1" dirty="0">
                <a:latin typeface="Arial" charset="0"/>
                <a:ea typeface="Arial" charset="0"/>
                <a:cs typeface="Arial" charset="0"/>
              </a:rPr>
              <a:t>common elements </a:t>
            </a:r>
            <a:r>
              <a:rPr lang="en-US" sz="3200" dirty="0">
                <a:latin typeface="Arial" charset="0"/>
                <a:ea typeface="Arial" charset="0"/>
                <a:cs typeface="Arial" charset="0"/>
              </a:rPr>
              <a:t>necessary for legally sufficient documentation</a:t>
            </a:r>
          </a:p>
          <a:p>
            <a:pPr lvl="1" eaLnBrk="1" hangingPunct="1"/>
            <a:r>
              <a:rPr lang="en-US" sz="3200" dirty="0">
                <a:latin typeface="Arial" charset="0"/>
                <a:ea typeface="Arial" charset="0"/>
                <a:cs typeface="Arial" charset="0"/>
              </a:rPr>
              <a:t>Simplify the drafting of documentation by </a:t>
            </a:r>
            <a:r>
              <a:rPr lang="en-US" sz="3200" b="1" dirty="0">
                <a:latin typeface="Arial" charset="0"/>
                <a:ea typeface="Arial" charset="0"/>
                <a:cs typeface="Arial" charset="0"/>
              </a:rPr>
              <a:t>establishing a framework</a:t>
            </a:r>
          </a:p>
          <a:p>
            <a:pPr eaLnBrk="1" hangingPunct="1"/>
            <a:endParaRPr lang="en-US"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428384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686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8130">
                                            <p:txEl>
                                              <p:pRg st="3" end="3"/>
                                            </p:txEl>
                                          </p:spTgt>
                                        </p:tgtEl>
                                        <p:attrNameLst>
                                          <p:attrName>style.visibility</p:attrName>
                                        </p:attrNameLst>
                                      </p:cBhvr>
                                      <p:to>
                                        <p:strVal val="visible"/>
                                      </p:to>
                                    </p:set>
                                  </p:childTnLst>
                                </p:cTn>
                              </p:par>
                            </p:childTnLst>
                          </p:cTn>
                        </p:par>
                      </p:childTnLst>
                    </p:cTn>
                  </p:par>
                </p:childTnLst>
              </p:cTn>
              <p:nextCondLst>
                <p:cond evt="onClick" delay="0">
                  <p:tgtEl>
                    <p:spTgt spid="36866"/>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0"/>
            <a:ext cx="9144000" cy="1295400"/>
          </a:xfrm>
        </p:spPr>
        <p:txBody>
          <a:bodyPr/>
          <a:lstStyle/>
          <a:p>
            <a:pPr>
              <a:defRPr/>
            </a:pPr>
            <a:r>
              <a:rPr lang="en-US" b="1" u="sng" dirty="0">
                <a:latin typeface="Arial" charset="0"/>
                <a:ea typeface="Arial" charset="0"/>
                <a:cs typeface="Arial" charset="0"/>
              </a:rPr>
              <a:t>8 STEPS TO A SUCCESSFUL COUNSELING SESSION:</a:t>
            </a:r>
            <a:endParaRPr lang="en-US" b="1" i="1" u="sng" dirty="0">
              <a:latin typeface="Arial" charset="0"/>
              <a:ea typeface="Arial" charset="0"/>
              <a:cs typeface="Arial" charset="0"/>
            </a:endParaRPr>
          </a:p>
        </p:txBody>
      </p:sp>
      <p:sp>
        <p:nvSpPr>
          <p:cNvPr id="49154" name="Rectangle 3"/>
          <p:cNvSpPr>
            <a:spLocks noGrp="1" noChangeArrowheads="1"/>
          </p:cNvSpPr>
          <p:nvPr>
            <p:ph type="body" idx="4294967295"/>
          </p:nvPr>
        </p:nvSpPr>
        <p:spPr>
          <a:xfrm>
            <a:off x="304800" y="1371600"/>
            <a:ext cx="8610600" cy="4648200"/>
          </a:xfrm>
        </p:spPr>
        <p:txBody>
          <a:bodyPr/>
          <a:lstStyle/>
          <a:p>
            <a:pPr marL="514350" indent="-514350">
              <a:buFont typeface="Times New Roman" charset="0"/>
              <a:buAutoNum type="arabicPeriod"/>
            </a:pPr>
            <a:r>
              <a:rPr lang="en-US" b="1" dirty="0">
                <a:latin typeface="Arial" charset="0"/>
                <a:ea typeface="Arial" charset="0"/>
                <a:cs typeface="Arial" charset="0"/>
              </a:rPr>
              <a:t>Start with a friendly greeting</a:t>
            </a:r>
          </a:p>
          <a:p>
            <a:pPr marL="514350" indent="-514350">
              <a:buFont typeface="Times New Roman" charset="0"/>
              <a:buAutoNum type="arabicPeriod"/>
            </a:pPr>
            <a:endParaRPr lang="en-US" sz="1800" b="1" dirty="0">
              <a:latin typeface="Arial" charset="0"/>
              <a:ea typeface="Arial" charset="0"/>
              <a:cs typeface="Arial" charset="0"/>
            </a:endParaRPr>
          </a:p>
          <a:p>
            <a:pPr marL="514350" indent="-514350">
              <a:buFont typeface="Times New Roman" charset="0"/>
              <a:buAutoNum type="arabicPeriod"/>
            </a:pPr>
            <a:r>
              <a:rPr lang="en-US" dirty="0">
                <a:latin typeface="Arial" charset="0"/>
                <a:ea typeface="Arial" charset="0"/>
                <a:cs typeface="Arial" charset="0"/>
              </a:rPr>
              <a:t>Briefly state the problem</a:t>
            </a:r>
          </a:p>
          <a:p>
            <a:pPr marL="514350" indent="-514350">
              <a:buFont typeface="Times New Roman" charset="0"/>
              <a:buAutoNum type="arabicPeriod"/>
            </a:pPr>
            <a:endParaRPr lang="en-US" sz="1800" dirty="0">
              <a:latin typeface="Arial" charset="0"/>
              <a:ea typeface="Arial" charset="0"/>
              <a:cs typeface="Arial" charset="0"/>
            </a:endParaRPr>
          </a:p>
          <a:p>
            <a:pPr marL="514350" indent="-514350">
              <a:buFont typeface="Times New Roman" charset="0"/>
              <a:buAutoNum type="arabicPeriod"/>
            </a:pPr>
            <a:r>
              <a:rPr lang="en-US" b="1" dirty="0">
                <a:latin typeface="Arial" charset="0"/>
                <a:ea typeface="Arial" charset="0"/>
                <a:cs typeface="Arial" charset="0"/>
              </a:rPr>
              <a:t>Let the employee explain their side, while you listen</a:t>
            </a:r>
          </a:p>
          <a:p>
            <a:pPr marL="514350" indent="-514350">
              <a:buFont typeface="Times New Roman" charset="0"/>
              <a:buAutoNum type="arabicPeriod"/>
            </a:pPr>
            <a:endParaRPr lang="en-US" sz="1800" b="1" dirty="0">
              <a:latin typeface="Arial" charset="0"/>
              <a:ea typeface="Arial" charset="0"/>
              <a:cs typeface="Arial" charset="0"/>
            </a:endParaRPr>
          </a:p>
          <a:p>
            <a:pPr marL="514350" indent="-514350">
              <a:buFont typeface="Times New Roman" charset="0"/>
              <a:buAutoNum type="arabicPeriod"/>
            </a:pPr>
            <a:r>
              <a:rPr lang="en-US" dirty="0">
                <a:latin typeface="Arial" charset="0"/>
                <a:ea typeface="Arial" charset="0"/>
                <a:cs typeface="Arial" charset="0"/>
              </a:rPr>
              <a:t>Now you explain your side, what you have witnessed, and what facts you have while the employee listens</a:t>
            </a:r>
          </a:p>
          <a:p>
            <a:pPr marL="514350" indent="-514350">
              <a:buFontTx/>
              <a:buNone/>
            </a:pPr>
            <a:endParaRPr lang="en-US" sz="2800" dirty="0">
              <a:latin typeface="Times New Roman" charset="0"/>
              <a:ea typeface="ＭＳ Ｐゴシック" charset="0"/>
            </a:endParaRPr>
          </a:p>
          <a:p>
            <a:pPr marL="514350" indent="-514350">
              <a:buFontTx/>
              <a:buNone/>
            </a:pPr>
            <a:endParaRPr lang="en-US" sz="2800" dirty="0">
              <a:latin typeface="Times New Roman" charset="0"/>
              <a:ea typeface="ＭＳ Ｐゴシック" charset="0"/>
            </a:endParaRPr>
          </a:p>
          <a:p>
            <a:pPr marL="514350" indent="-514350"/>
            <a:endParaRPr lang="en-US" sz="2800" dirty="0">
              <a:latin typeface="Times New Roman" charset="0"/>
              <a:ea typeface="ＭＳ Ｐゴシック" charset="0"/>
            </a:endParaRPr>
          </a:p>
          <a:p>
            <a:pPr marL="514350" indent="-51435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370732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152400"/>
            <a:ext cx="9144000" cy="1676400"/>
          </a:xfrm>
        </p:spPr>
        <p:txBody>
          <a:bodyPr/>
          <a:lstStyle/>
          <a:p>
            <a:pPr>
              <a:defRPr/>
            </a:pPr>
            <a:r>
              <a:rPr lang="en-US" b="1" u="sng" dirty="0">
                <a:latin typeface="Arial" charset="0"/>
                <a:ea typeface="Arial" charset="0"/>
                <a:cs typeface="Arial" charset="0"/>
              </a:rPr>
              <a:t>8 STEPS TO A SUCCESSFUL COUNSELING SESSION:</a:t>
            </a:r>
            <a:endParaRPr lang="en-US" b="1" i="1" u="sng" dirty="0">
              <a:latin typeface="Arial" charset="0"/>
              <a:ea typeface="Arial" charset="0"/>
              <a:cs typeface="Arial" charset="0"/>
            </a:endParaRPr>
          </a:p>
        </p:txBody>
      </p:sp>
      <p:sp>
        <p:nvSpPr>
          <p:cNvPr id="49154" name="Rectangle 3"/>
          <p:cNvSpPr>
            <a:spLocks noGrp="1" noChangeArrowheads="1"/>
          </p:cNvSpPr>
          <p:nvPr>
            <p:ph type="body" idx="4294967295"/>
          </p:nvPr>
        </p:nvSpPr>
        <p:spPr>
          <a:xfrm>
            <a:off x="152400" y="1371600"/>
            <a:ext cx="8763000" cy="4648200"/>
          </a:xfrm>
        </p:spPr>
        <p:txBody>
          <a:bodyPr/>
          <a:lstStyle/>
          <a:p>
            <a:pPr marL="514350" indent="-514350">
              <a:buFont typeface="+mj-lt"/>
              <a:buAutoNum type="arabicPeriod" startAt="5"/>
            </a:pPr>
            <a:r>
              <a:rPr lang="en-US" b="1" dirty="0">
                <a:latin typeface="Arial" charset="0"/>
                <a:ea typeface="Arial" charset="0"/>
                <a:cs typeface="Arial" charset="0"/>
              </a:rPr>
              <a:t>State the rules for desired behavior</a:t>
            </a:r>
          </a:p>
          <a:p>
            <a:pPr marL="514350" indent="-514350">
              <a:buFont typeface="+mj-lt"/>
              <a:buAutoNum type="arabicPeriod" startAt="5"/>
            </a:pPr>
            <a:endParaRPr lang="en-US" b="1" dirty="0">
              <a:latin typeface="Arial" charset="0"/>
              <a:ea typeface="Arial" charset="0"/>
              <a:cs typeface="Arial" charset="0"/>
            </a:endParaRPr>
          </a:p>
          <a:p>
            <a:pPr marL="514350" indent="-514350">
              <a:buFont typeface="+mj-lt"/>
              <a:buAutoNum type="arabicPeriod" startAt="5"/>
            </a:pPr>
            <a:r>
              <a:rPr lang="en-US" dirty="0">
                <a:latin typeface="Arial" charset="0"/>
                <a:ea typeface="Arial" charset="0"/>
                <a:cs typeface="Arial" charset="0"/>
              </a:rPr>
              <a:t>Develop an action plan to get the desired behavior</a:t>
            </a:r>
          </a:p>
          <a:p>
            <a:pPr marL="514350" indent="-514350">
              <a:buFont typeface="+mj-lt"/>
              <a:buAutoNum type="arabicPeriod" startAt="5"/>
            </a:pPr>
            <a:endParaRPr lang="en-US" dirty="0">
              <a:latin typeface="Arial" charset="0"/>
              <a:ea typeface="Arial" charset="0"/>
              <a:cs typeface="Arial" charset="0"/>
            </a:endParaRPr>
          </a:p>
          <a:p>
            <a:pPr marL="514350" indent="-514350">
              <a:buFont typeface="+mj-lt"/>
              <a:buAutoNum type="arabicPeriod" startAt="5"/>
            </a:pPr>
            <a:r>
              <a:rPr lang="en-US" b="1" dirty="0">
                <a:latin typeface="Arial" charset="0"/>
                <a:ea typeface="Arial" charset="0"/>
                <a:cs typeface="Arial" charset="0"/>
              </a:rPr>
              <a:t>Review with feedback from the employee</a:t>
            </a:r>
          </a:p>
          <a:p>
            <a:pPr marL="514350" indent="-514350">
              <a:buFont typeface="+mj-lt"/>
              <a:buAutoNum type="arabicPeriod" startAt="5"/>
            </a:pPr>
            <a:endParaRPr lang="en-US" b="1" dirty="0">
              <a:latin typeface="Arial" charset="0"/>
              <a:ea typeface="Arial" charset="0"/>
              <a:cs typeface="Arial" charset="0"/>
            </a:endParaRPr>
          </a:p>
          <a:p>
            <a:pPr marL="514350" indent="-514350">
              <a:buFont typeface="+mj-lt"/>
              <a:buAutoNum type="arabicPeriod" startAt="5"/>
            </a:pPr>
            <a:r>
              <a:rPr lang="en-US" dirty="0">
                <a:latin typeface="Arial" charset="0"/>
                <a:ea typeface="Arial" charset="0"/>
                <a:cs typeface="Arial" charset="0"/>
              </a:rPr>
              <a:t>Have a positive closing</a:t>
            </a:r>
          </a:p>
          <a:p>
            <a:pPr marL="514350" indent="-514350">
              <a:buFontTx/>
              <a:buNone/>
            </a:pPr>
            <a:endParaRPr lang="en-US" sz="2800" dirty="0">
              <a:latin typeface="Times New Roman" charset="0"/>
              <a:ea typeface="ＭＳ Ｐゴシック" charset="0"/>
            </a:endParaRPr>
          </a:p>
          <a:p>
            <a:pPr marL="514350" indent="-514350">
              <a:buFontTx/>
              <a:buNone/>
            </a:pPr>
            <a:endParaRPr lang="en-US" sz="2800" dirty="0">
              <a:latin typeface="Times New Roman" charset="0"/>
              <a:ea typeface="ＭＳ Ｐゴシック" charset="0"/>
            </a:endParaRPr>
          </a:p>
          <a:p>
            <a:pPr marL="514350" indent="-514350"/>
            <a:endParaRPr lang="en-US" sz="2800" dirty="0">
              <a:latin typeface="Times New Roman" charset="0"/>
              <a:ea typeface="ＭＳ Ｐゴシック" charset="0"/>
            </a:endParaRPr>
          </a:p>
          <a:p>
            <a:pPr marL="514350" indent="-514350">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29258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838200" y="-76200"/>
            <a:ext cx="7772400" cy="1371600"/>
          </a:xfrm>
        </p:spPr>
        <p:txBody>
          <a:bodyPr/>
          <a:lstStyle/>
          <a:p>
            <a:pPr>
              <a:defRPr/>
            </a:pPr>
            <a:r>
              <a:rPr lang="en-US" b="1" dirty="0">
                <a:latin typeface="Arial" charset="0"/>
                <a:ea typeface="Arial" charset="0"/>
                <a:cs typeface="Arial" charset="0"/>
              </a:rPr>
              <a:t>PERSONNEL COUNSELING:</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47106" name="Rectangle 3"/>
          <p:cNvSpPr>
            <a:spLocks noGrp="1" noChangeArrowheads="1"/>
          </p:cNvSpPr>
          <p:nvPr>
            <p:ph type="body" idx="4294967295"/>
          </p:nvPr>
        </p:nvSpPr>
        <p:spPr>
          <a:xfrm>
            <a:off x="228600" y="1524000"/>
            <a:ext cx="8763000" cy="4495800"/>
          </a:xfrm>
        </p:spPr>
        <p:txBody>
          <a:bodyPr/>
          <a:lstStyle/>
          <a:p>
            <a:pPr>
              <a:defRPr/>
            </a:pPr>
            <a:r>
              <a:rPr lang="en-US" sz="4000" b="1" dirty="0">
                <a:latin typeface="Arial" charset="0"/>
                <a:ea typeface="Arial" charset="0"/>
                <a:cs typeface="Arial" charset="0"/>
              </a:rPr>
              <a:t>Items you need to address ASAP:</a:t>
            </a:r>
          </a:p>
          <a:p>
            <a:pPr marL="609600" indent="-609600">
              <a:buFontTx/>
              <a:buNone/>
              <a:defRPr/>
            </a:pPr>
            <a:endParaRPr lang="en-US" dirty="0">
              <a:latin typeface="Arial" charset="0"/>
              <a:ea typeface="Arial" charset="0"/>
              <a:cs typeface="Arial" charset="0"/>
            </a:endParaRPr>
          </a:p>
          <a:p>
            <a:pPr marL="609600" indent="-609600">
              <a:buFontTx/>
              <a:buAutoNum type="arabicPeriod"/>
              <a:defRPr/>
            </a:pPr>
            <a:r>
              <a:rPr lang="en-US" sz="3600" dirty="0">
                <a:latin typeface="Arial" charset="0"/>
                <a:ea typeface="Arial" charset="0"/>
                <a:cs typeface="Arial" charset="0"/>
              </a:rPr>
              <a:t>Issues relating to not treating others with </a:t>
            </a:r>
            <a:r>
              <a:rPr lang="en-US" sz="3600" b="1" u="sng" dirty="0">
                <a:latin typeface="Arial" charset="0"/>
                <a:ea typeface="Arial" charset="0"/>
                <a:cs typeface="Arial" charset="0"/>
              </a:rPr>
              <a:t>respect and courtesy</a:t>
            </a:r>
            <a:endParaRPr lang="en-US" sz="3600" dirty="0">
              <a:latin typeface="Arial" charset="0"/>
              <a:ea typeface="Arial" charset="0"/>
              <a:cs typeface="Arial" charset="0"/>
            </a:endParaRPr>
          </a:p>
          <a:p>
            <a:pPr marL="609600" indent="-609600">
              <a:buFontTx/>
              <a:buAutoNum type="arabicPeriod" startAt="2"/>
              <a:defRPr/>
            </a:pPr>
            <a:r>
              <a:rPr lang="en-US" sz="3600" dirty="0">
                <a:latin typeface="Arial" charset="0"/>
                <a:ea typeface="Arial" charset="0"/>
                <a:cs typeface="Arial" charset="0"/>
              </a:rPr>
              <a:t>Issues affecting </a:t>
            </a:r>
            <a:r>
              <a:rPr lang="en-US" sz="3600" b="1" u="sng" dirty="0">
                <a:latin typeface="Arial" charset="0"/>
                <a:ea typeface="Arial" charset="0"/>
                <a:cs typeface="Arial" charset="0"/>
              </a:rPr>
              <a:t>customer service</a:t>
            </a:r>
          </a:p>
          <a:p>
            <a:pPr marL="609600" indent="-609600">
              <a:buFontTx/>
              <a:buAutoNum type="arabicPeriod" startAt="3"/>
              <a:defRPr/>
            </a:pPr>
            <a:r>
              <a:rPr lang="en-US" sz="3600" dirty="0">
                <a:latin typeface="Arial" charset="0"/>
                <a:ea typeface="Arial" charset="0"/>
                <a:cs typeface="Arial" charset="0"/>
              </a:rPr>
              <a:t>Issues affecting </a:t>
            </a:r>
            <a:r>
              <a:rPr lang="en-US" sz="3600" b="1" u="sng" dirty="0">
                <a:latin typeface="Arial" charset="0"/>
                <a:ea typeface="Arial" charset="0"/>
                <a:cs typeface="Arial" charset="0"/>
              </a:rPr>
              <a:t>service delivery</a:t>
            </a:r>
          </a:p>
          <a:p>
            <a:pPr marL="609600" indent="-609600">
              <a:buFontTx/>
              <a:buAutoNum type="arabicPeriod" startAt="3"/>
              <a:defRPr/>
            </a:pPr>
            <a:r>
              <a:rPr lang="en-US" sz="3600" dirty="0">
                <a:latin typeface="Arial" charset="0"/>
                <a:ea typeface="Arial" charset="0"/>
                <a:cs typeface="Arial" charset="0"/>
              </a:rPr>
              <a:t>Issues relating to </a:t>
            </a:r>
            <a:r>
              <a:rPr lang="en-US" sz="3600" b="1" u="sng" dirty="0">
                <a:latin typeface="Arial" charset="0"/>
                <a:ea typeface="Arial" charset="0"/>
                <a:cs typeface="Arial" charset="0"/>
              </a:rPr>
              <a:t>character traits</a:t>
            </a:r>
          </a:p>
          <a:p>
            <a:pPr marL="609600" indent="-609600">
              <a:buFontTx/>
              <a:buNone/>
              <a:defRPr/>
            </a:pPr>
            <a:endParaRPr lang="en-US" dirty="0">
              <a:latin typeface="Times New Roman" charset="0"/>
              <a:ea typeface="ＭＳ Ｐゴシック" charset="0"/>
            </a:endParaRPr>
          </a:p>
          <a:p>
            <a:pPr marL="609600" indent="-609600">
              <a:buFontTx/>
              <a:buNone/>
              <a:defRPr/>
            </a:pPr>
            <a:endParaRPr lang="en-US" dirty="0">
              <a:latin typeface="Times New Roman" charset="0"/>
              <a:ea typeface="ＭＳ Ｐゴシック" charset="0"/>
            </a:endParaRPr>
          </a:p>
          <a:p>
            <a:pPr marL="609600" indent="-609600">
              <a:defRPr/>
            </a:pPr>
            <a:endParaRPr lang="en-US" dirty="0">
              <a:latin typeface="Times New Roman" charset="0"/>
              <a:ea typeface="ＭＳ Ｐゴシック" charset="0"/>
            </a:endParaRPr>
          </a:p>
          <a:p>
            <a:pPr marL="609600" indent="-609600">
              <a:buFontTx/>
              <a:buNone/>
              <a:defRPr/>
            </a:pPr>
            <a:endParaRPr lang="en-US" dirty="0">
              <a:latin typeface="Times New Roman" charset="0"/>
              <a:ea typeface="ＭＳ Ｐゴシック" charset="0"/>
            </a:endParaRPr>
          </a:p>
        </p:txBody>
      </p:sp>
    </p:spTree>
    <p:extLst>
      <p:ext uri="{BB962C8B-B14F-4D97-AF65-F5344CB8AC3E}">
        <p14:creationId xmlns:p14="http://schemas.microsoft.com/office/powerpoint/2010/main" val="168891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a:defRPr/>
            </a:pPr>
            <a:r>
              <a:rPr lang="en-US" sz="6000" b="1" u="sng" dirty="0">
                <a:latin typeface="Arial" charset="0"/>
                <a:ea typeface="Arial" charset="0"/>
                <a:cs typeface="Arial" charset="0"/>
              </a:rPr>
              <a:t>OBJECTIVES:</a:t>
            </a:r>
          </a:p>
        </p:txBody>
      </p:sp>
      <p:sp>
        <p:nvSpPr>
          <p:cNvPr id="5123" name="Rectangle 3"/>
          <p:cNvSpPr>
            <a:spLocks noGrp="1" noChangeArrowheads="1"/>
          </p:cNvSpPr>
          <p:nvPr>
            <p:ph type="body" idx="4294967295"/>
          </p:nvPr>
        </p:nvSpPr>
        <p:spPr>
          <a:xfrm>
            <a:off x="152400" y="1524000"/>
            <a:ext cx="8458200" cy="4495800"/>
          </a:xfrm>
        </p:spPr>
        <p:txBody>
          <a:bodyPr/>
          <a:lstStyle/>
          <a:p>
            <a:pPr>
              <a:defRPr/>
            </a:pPr>
            <a:r>
              <a:rPr lang="en-US" sz="3600" dirty="0">
                <a:latin typeface="Arial" charset="0"/>
                <a:ea typeface="Arial" charset="0"/>
                <a:cs typeface="Arial" charset="0"/>
              </a:rPr>
              <a:t>Provide </a:t>
            </a:r>
            <a:r>
              <a:rPr lang="en-US" sz="3600" u="sng" dirty="0">
                <a:latin typeface="Arial" charset="0"/>
                <a:ea typeface="Arial" charset="0"/>
                <a:cs typeface="Arial" charset="0"/>
              </a:rPr>
              <a:t>common mistakes</a:t>
            </a:r>
            <a:r>
              <a:rPr lang="en-US" sz="3600" dirty="0">
                <a:latin typeface="Arial" charset="0"/>
                <a:ea typeface="Arial" charset="0"/>
                <a:cs typeface="Arial" charset="0"/>
              </a:rPr>
              <a:t> candidates make when participating in promotional examinations and the specific events</a:t>
            </a:r>
          </a:p>
          <a:p>
            <a:pPr marL="0" indent="0">
              <a:buFontTx/>
              <a:buNone/>
              <a:defRPr/>
            </a:pPr>
            <a:endParaRPr lang="en-US" sz="3600" dirty="0">
              <a:latin typeface="Arial" charset="0"/>
              <a:ea typeface="Arial" charset="0"/>
              <a:cs typeface="Arial" charset="0"/>
            </a:endParaRPr>
          </a:p>
          <a:p>
            <a:pPr>
              <a:defRPr/>
            </a:pPr>
            <a:r>
              <a:rPr lang="en-US" sz="3600" b="1" dirty="0">
                <a:latin typeface="Arial" charset="0"/>
                <a:ea typeface="Arial" charset="0"/>
                <a:cs typeface="Arial" charset="0"/>
              </a:rPr>
              <a:t>Provide </a:t>
            </a:r>
            <a:r>
              <a:rPr lang="en-US" sz="3600" b="1" u="sng" dirty="0">
                <a:latin typeface="Arial" charset="0"/>
                <a:ea typeface="Arial" charset="0"/>
                <a:cs typeface="Arial" charset="0"/>
              </a:rPr>
              <a:t>typical traits of successful performers</a:t>
            </a:r>
            <a:r>
              <a:rPr lang="en-US" sz="3600" b="1" dirty="0">
                <a:latin typeface="Arial" charset="0"/>
                <a:ea typeface="Arial" charset="0"/>
                <a:cs typeface="Arial" charset="0"/>
              </a:rPr>
              <a:t> in promotional examinations</a:t>
            </a:r>
          </a:p>
          <a:p>
            <a:pPr>
              <a:lnSpc>
                <a:spcPct val="90000"/>
              </a:lnSpc>
              <a:defRPr/>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194556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838200" y="-76200"/>
            <a:ext cx="7772400" cy="1371600"/>
          </a:xfrm>
        </p:spPr>
        <p:txBody>
          <a:bodyPr/>
          <a:lstStyle/>
          <a:p>
            <a:pPr>
              <a:defRPr/>
            </a:pPr>
            <a:endParaRPr lang="en-US" sz="3600" b="1" i="1" u="sng" dirty="0">
              <a:latin typeface="Times New Roman" charset="0"/>
              <a:ea typeface="ＭＳ Ｐゴシック" charset="0"/>
            </a:endParaRPr>
          </a:p>
        </p:txBody>
      </p:sp>
      <p:sp>
        <p:nvSpPr>
          <p:cNvPr id="51202" name="Rectangle 3"/>
          <p:cNvSpPr>
            <a:spLocks noGrp="1" noChangeArrowheads="1"/>
          </p:cNvSpPr>
          <p:nvPr>
            <p:ph type="body" idx="4294967295"/>
          </p:nvPr>
        </p:nvSpPr>
        <p:spPr>
          <a:xfrm>
            <a:off x="533400" y="1524000"/>
            <a:ext cx="8077200" cy="4495800"/>
          </a:xfrm>
        </p:spPr>
        <p:txBody>
          <a:bodyPr/>
          <a:lstStyle/>
          <a:p>
            <a:pPr marL="609600" indent="-609600">
              <a:buFontTx/>
              <a:buNone/>
            </a:pPr>
            <a:endParaRPr lang="en-US" dirty="0">
              <a:latin typeface="Times New Roman" charset="0"/>
              <a:ea typeface="ＭＳ Ｐゴシック" charset="0"/>
            </a:endParaRPr>
          </a:p>
          <a:p>
            <a:pPr marL="609600" indent="-609600" algn="ctr">
              <a:buFontTx/>
              <a:buNone/>
            </a:pPr>
            <a:r>
              <a:rPr lang="en-US" sz="6000" b="1" dirty="0">
                <a:latin typeface="Arial" charset="0"/>
                <a:ea typeface="Arial" charset="0"/>
                <a:cs typeface="Arial" charset="0"/>
              </a:rPr>
              <a:t>Class Activity</a:t>
            </a:r>
          </a:p>
          <a:p>
            <a:pPr marL="609600" indent="-609600" algn="ctr">
              <a:buFontTx/>
              <a:buNone/>
            </a:pPr>
            <a:r>
              <a:rPr lang="en-US" sz="6000" b="1" dirty="0">
                <a:latin typeface="Arial" charset="0"/>
                <a:ea typeface="Arial" charset="0"/>
                <a:cs typeface="Arial" charset="0"/>
              </a:rPr>
              <a:t>Personnel Videos</a:t>
            </a:r>
          </a:p>
        </p:txBody>
      </p:sp>
    </p:spTree>
    <p:extLst>
      <p:ext uri="{BB962C8B-B14F-4D97-AF65-F5344CB8AC3E}">
        <p14:creationId xmlns:p14="http://schemas.microsoft.com/office/powerpoint/2010/main" val="3668734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228600" y="2130425"/>
            <a:ext cx="8839200" cy="1470025"/>
          </a:xfrm>
        </p:spPr>
        <p:txBody>
          <a:bodyPr/>
          <a:lstStyle/>
          <a:p>
            <a:pPr eaLnBrk="1" hangingPunct="1"/>
            <a:r>
              <a:rPr lang="en-US" sz="5400" b="1" dirty="0">
                <a:solidFill>
                  <a:schemeClr val="tx1"/>
                </a:solidFill>
                <a:latin typeface="Arial" charset="0"/>
                <a:ea typeface="Arial" charset="0"/>
                <a:cs typeface="Arial" charset="0"/>
              </a:rPr>
              <a:t>After A Long Night……….</a:t>
            </a:r>
          </a:p>
        </p:txBody>
      </p:sp>
      <p:sp>
        <p:nvSpPr>
          <p:cNvPr id="58370" name="Subtitle 2"/>
          <p:cNvSpPr>
            <a:spLocks noGrp="1"/>
          </p:cNvSpPr>
          <p:nvPr>
            <p:ph type="subTitle" idx="1"/>
          </p:nvPr>
        </p:nvSpPr>
        <p:spPr/>
        <p:txBody>
          <a:bodyPr/>
          <a:lstStyle/>
          <a:p>
            <a:pPr marL="0" lvl="1" indent="0" eaLnBrk="1" hangingPunct="1">
              <a:buFontTx/>
              <a:buNone/>
            </a:pPr>
            <a:endParaRPr lang="en-US">
              <a:latin typeface="AvantGarde Bk BT" charset="0"/>
              <a:ea typeface="ＭＳ Ｐゴシック" charset="0"/>
            </a:endParaRPr>
          </a:p>
          <a:p>
            <a:pPr algn="ctr" eaLnBrk="1" hangingPunct="1"/>
            <a:endParaRPr lang="en-US" sz="2800">
              <a:latin typeface="AvantGarde Bk BT" charset="0"/>
              <a:ea typeface="ＭＳ Ｐゴシック" charset="0"/>
            </a:endParaRPr>
          </a:p>
        </p:txBody>
      </p:sp>
    </p:spTree>
    <p:extLst>
      <p:ext uri="{BB962C8B-B14F-4D97-AF65-F5344CB8AC3E}">
        <p14:creationId xmlns:p14="http://schemas.microsoft.com/office/powerpoint/2010/main" val="82501307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defRPr/>
            </a:pPr>
            <a:endParaRPr lang="en-US">
              <a:latin typeface="Calibri" charset="0"/>
            </a:endParaRPr>
          </a:p>
        </p:txBody>
      </p:sp>
      <p:sp>
        <p:nvSpPr>
          <p:cNvPr id="59394" name="Subtitle 2"/>
          <p:cNvSpPr>
            <a:spLocks noGrp="1"/>
          </p:cNvSpPr>
          <p:nvPr>
            <p:ph idx="1"/>
          </p:nvPr>
        </p:nvSpPr>
        <p:spPr>
          <a:xfrm>
            <a:off x="457200" y="2895600"/>
            <a:ext cx="8229600" cy="3810000"/>
          </a:xfrm>
        </p:spPr>
        <p:txBody>
          <a:bodyPr/>
          <a:lstStyle/>
          <a:p>
            <a:pPr marL="0" indent="0" algn="ctr" eaLnBrk="1" hangingPunct="1">
              <a:buFontTx/>
              <a:buNone/>
            </a:pPr>
            <a:r>
              <a:rPr lang="en-US" sz="5400" u="sng">
                <a:solidFill>
                  <a:srgbClr val="3366FF"/>
                </a:solidFill>
                <a:latin typeface="Calibri" charset="0"/>
                <a:ea typeface="ＭＳ Ｐゴシック" charset="0"/>
              </a:rPr>
              <a:t>CLICK HERE</a:t>
            </a:r>
          </a:p>
          <a:p>
            <a:pPr marL="0" indent="0" algn="ctr" eaLnBrk="1" hangingPunct="1">
              <a:buFontTx/>
              <a:buNone/>
            </a:pPr>
            <a:r>
              <a:rPr lang="en-US" sz="5400">
                <a:latin typeface="Calibri" charset="0"/>
                <a:ea typeface="ＭＳ Ｐゴシック" charset="0"/>
              </a:rPr>
              <a:t>After A Long Night</a:t>
            </a:r>
            <a:endParaRPr lang="en-US" sz="5400" b="1">
              <a:latin typeface="AvantGarde Bk BT" charset="0"/>
              <a:ea typeface="ＭＳ Ｐゴシック" charset="0"/>
            </a:endParaRPr>
          </a:p>
        </p:txBody>
      </p:sp>
      <p:pic>
        <p:nvPicPr>
          <p:cNvPr id="2" name="Personnel Scenarios After A Long Night wm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737047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228600"/>
            <a:ext cx="9067800" cy="1143000"/>
          </a:xfrm>
        </p:spPr>
        <p:txBody>
          <a:bodyPr>
            <a:noAutofit/>
          </a:bodyPr>
          <a:lstStyle/>
          <a:p>
            <a:pPr eaLnBrk="1" hangingPunct="1">
              <a:defRPr/>
            </a:pPr>
            <a:r>
              <a:rPr lang="en-US" sz="4800" b="1" u="sng">
                <a:latin typeface="Arial" charset="0"/>
                <a:ea typeface="Arial" charset="0"/>
                <a:cs typeface="Arial" charset="0"/>
              </a:rPr>
              <a:t>BASED ON PREVIOUS VIDEO:</a:t>
            </a:r>
            <a:endParaRPr lang="en-US" sz="4800" b="1" u="sng" dirty="0">
              <a:latin typeface="Arial" charset="0"/>
              <a:ea typeface="Arial" charset="0"/>
              <a:cs typeface="Arial" charset="0"/>
            </a:endParaRPr>
          </a:p>
        </p:txBody>
      </p:sp>
      <p:sp>
        <p:nvSpPr>
          <p:cNvPr id="45059" name="Subtitle 2"/>
          <p:cNvSpPr>
            <a:spLocks noGrp="1"/>
          </p:cNvSpPr>
          <p:nvPr>
            <p:ph sz="half" idx="1"/>
          </p:nvPr>
        </p:nvSpPr>
        <p:spPr>
          <a:xfrm>
            <a:off x="228600" y="1371600"/>
            <a:ext cx="4495800" cy="4724400"/>
          </a:xfrm>
        </p:spPr>
        <p:txBody>
          <a:bodyPr>
            <a:noAutofit/>
          </a:bodyPr>
          <a:lstStyle/>
          <a:p>
            <a:pPr eaLnBrk="1" hangingPunct="1">
              <a:defRPr/>
            </a:pPr>
            <a:r>
              <a:rPr lang="en-US" sz="3200" b="1" dirty="0">
                <a:solidFill>
                  <a:srgbClr val="FF0000"/>
                </a:solidFill>
                <a:latin typeface="Arial" charset="0"/>
                <a:ea typeface="Arial" charset="0"/>
                <a:cs typeface="Arial" charset="0"/>
              </a:rPr>
              <a:t>How could this have been </a:t>
            </a:r>
            <a:r>
              <a:rPr lang="en-US" sz="3200" b="1" u="sng" dirty="0">
                <a:solidFill>
                  <a:srgbClr val="FF0000"/>
                </a:solidFill>
                <a:latin typeface="Arial" charset="0"/>
                <a:ea typeface="Arial" charset="0"/>
                <a:cs typeface="Arial" charset="0"/>
              </a:rPr>
              <a:t>prevented</a:t>
            </a:r>
            <a:r>
              <a:rPr lang="en-US" sz="3200" b="1" dirty="0">
                <a:solidFill>
                  <a:srgbClr val="FF0000"/>
                </a:solidFill>
                <a:latin typeface="Arial" charset="0"/>
                <a:ea typeface="Arial" charset="0"/>
                <a:cs typeface="Arial" charset="0"/>
              </a:rPr>
              <a:t>?</a:t>
            </a:r>
          </a:p>
          <a:p>
            <a:pPr eaLnBrk="1" hangingPunct="1">
              <a:defRPr/>
            </a:pPr>
            <a:endParaRPr lang="en-US" sz="2000" b="1" dirty="0">
              <a:solidFill>
                <a:srgbClr val="FF0000"/>
              </a:solidFill>
              <a:latin typeface="Arial" charset="0"/>
              <a:ea typeface="Arial" charset="0"/>
              <a:cs typeface="Arial" charset="0"/>
            </a:endParaRPr>
          </a:p>
          <a:p>
            <a:pPr eaLnBrk="1" hangingPunct="1">
              <a:defRPr/>
            </a:pPr>
            <a:r>
              <a:rPr lang="en-US" sz="3200" b="1" u="sng" dirty="0">
                <a:latin typeface="Arial" charset="0"/>
                <a:ea typeface="Arial" charset="0"/>
                <a:cs typeface="Arial" charset="0"/>
              </a:rPr>
              <a:t>Issues</a:t>
            </a:r>
            <a:r>
              <a:rPr lang="en-US" sz="3200" b="1" dirty="0">
                <a:latin typeface="Arial" charset="0"/>
                <a:ea typeface="Arial" charset="0"/>
                <a:cs typeface="Arial" charset="0"/>
              </a:rPr>
              <a:t>?</a:t>
            </a:r>
          </a:p>
          <a:p>
            <a:pPr eaLnBrk="1" hangingPunct="1">
              <a:defRPr/>
            </a:pPr>
            <a:endParaRPr lang="en-US" sz="2000" b="1" dirty="0">
              <a:latin typeface="Arial" charset="0"/>
              <a:ea typeface="Arial" charset="0"/>
              <a:cs typeface="Arial" charset="0"/>
            </a:endParaRPr>
          </a:p>
          <a:p>
            <a:pPr eaLnBrk="1" hangingPunct="1">
              <a:defRPr/>
            </a:pPr>
            <a:r>
              <a:rPr lang="en-US" sz="3200" b="1" u="sng" dirty="0">
                <a:solidFill>
                  <a:srgbClr val="FF0000"/>
                </a:solidFill>
                <a:latin typeface="Arial" charset="0"/>
                <a:ea typeface="Arial" charset="0"/>
                <a:cs typeface="Arial" charset="0"/>
              </a:rPr>
              <a:t>Policies violated</a:t>
            </a:r>
            <a:r>
              <a:rPr lang="en-US" sz="3200" b="1" dirty="0">
                <a:solidFill>
                  <a:srgbClr val="FF0000"/>
                </a:solidFill>
                <a:latin typeface="Arial" charset="0"/>
                <a:ea typeface="Arial" charset="0"/>
                <a:cs typeface="Arial" charset="0"/>
              </a:rPr>
              <a:t>?</a:t>
            </a:r>
          </a:p>
          <a:p>
            <a:pPr eaLnBrk="1" hangingPunct="1">
              <a:defRPr/>
            </a:pPr>
            <a:endParaRPr lang="en-US" sz="3200" b="1" dirty="0">
              <a:solidFill>
                <a:srgbClr val="FF0000"/>
              </a:solidFill>
              <a:latin typeface="Arial" charset="0"/>
              <a:ea typeface="Arial" charset="0"/>
              <a:cs typeface="Arial" charset="0"/>
            </a:endParaRPr>
          </a:p>
          <a:p>
            <a:pPr eaLnBrk="1" hangingPunct="1">
              <a:defRPr/>
            </a:pPr>
            <a:r>
              <a:rPr lang="en-US" sz="3200" b="1" dirty="0">
                <a:latin typeface="Arial" charset="0"/>
                <a:ea typeface="Arial" charset="0"/>
                <a:cs typeface="Arial" charset="0"/>
              </a:rPr>
              <a:t>What would you do </a:t>
            </a:r>
            <a:r>
              <a:rPr lang="en-US" sz="3200" b="1" u="sng" dirty="0">
                <a:latin typeface="Arial" charset="0"/>
                <a:ea typeface="Arial" charset="0"/>
                <a:cs typeface="Arial" charset="0"/>
              </a:rPr>
              <a:t>and</a:t>
            </a:r>
            <a:r>
              <a:rPr lang="en-US" sz="3200" b="1" dirty="0">
                <a:latin typeface="Arial" charset="0"/>
                <a:ea typeface="Arial" charset="0"/>
                <a:cs typeface="Arial" charset="0"/>
              </a:rPr>
              <a:t> why?</a:t>
            </a:r>
          </a:p>
        </p:txBody>
      </p:sp>
      <p:sp>
        <p:nvSpPr>
          <p:cNvPr id="45060" name="Content Placeholder 1"/>
          <p:cNvSpPr>
            <a:spLocks noGrp="1"/>
          </p:cNvSpPr>
          <p:nvPr>
            <p:ph sz="half" idx="2"/>
          </p:nvPr>
        </p:nvSpPr>
        <p:spPr>
          <a:xfrm>
            <a:off x="5029200" y="1371600"/>
            <a:ext cx="3962400" cy="4724400"/>
          </a:xfrm>
        </p:spPr>
        <p:txBody>
          <a:bodyPr>
            <a:normAutofit fontScale="92500"/>
          </a:bodyPr>
          <a:lstStyle/>
          <a:p>
            <a:pPr>
              <a:defRPr/>
            </a:pPr>
            <a:r>
              <a:rPr lang="en-US" sz="3200" b="1" dirty="0">
                <a:latin typeface="Arial" charset="0"/>
                <a:ea typeface="Arial" charset="0"/>
                <a:cs typeface="Arial" charset="0"/>
              </a:rPr>
              <a:t>Level of discipline </a:t>
            </a:r>
            <a:r>
              <a:rPr lang="en-US" sz="3200" b="1" u="sng" dirty="0">
                <a:latin typeface="Arial" charset="0"/>
                <a:ea typeface="Arial" charset="0"/>
                <a:cs typeface="Arial" charset="0"/>
              </a:rPr>
              <a:t>and</a:t>
            </a:r>
            <a:r>
              <a:rPr lang="en-US" sz="3200" b="1" dirty="0">
                <a:latin typeface="Arial" charset="0"/>
                <a:ea typeface="Arial" charset="0"/>
                <a:cs typeface="Arial" charset="0"/>
              </a:rPr>
              <a:t> why?</a:t>
            </a:r>
          </a:p>
          <a:p>
            <a:pPr>
              <a:defRPr/>
            </a:pPr>
            <a:endParaRPr lang="en-US" sz="3200" b="1" dirty="0">
              <a:solidFill>
                <a:srgbClr val="FF0000"/>
              </a:solidFill>
              <a:latin typeface="Arial" charset="0"/>
              <a:ea typeface="Arial" charset="0"/>
              <a:cs typeface="Arial" charset="0"/>
            </a:endParaRPr>
          </a:p>
          <a:p>
            <a:pPr>
              <a:defRPr/>
            </a:pPr>
            <a:r>
              <a:rPr lang="en-US" sz="3200" b="1" dirty="0">
                <a:solidFill>
                  <a:srgbClr val="FF0000"/>
                </a:solidFill>
                <a:latin typeface="Arial" charset="0"/>
                <a:ea typeface="Arial" charset="0"/>
                <a:cs typeface="Arial" charset="0"/>
              </a:rPr>
              <a:t>Would you </a:t>
            </a:r>
            <a:r>
              <a:rPr lang="en-US" sz="3200" b="1" u="sng" dirty="0">
                <a:solidFill>
                  <a:srgbClr val="FF0000"/>
                </a:solidFill>
                <a:latin typeface="Arial" charset="0"/>
                <a:ea typeface="Arial" charset="0"/>
                <a:cs typeface="Arial" charset="0"/>
              </a:rPr>
              <a:t>notify</a:t>
            </a:r>
            <a:r>
              <a:rPr lang="en-US" sz="3200" b="1" dirty="0">
                <a:solidFill>
                  <a:srgbClr val="FF0000"/>
                </a:solidFill>
                <a:latin typeface="Arial" charset="0"/>
                <a:ea typeface="Arial" charset="0"/>
                <a:cs typeface="Arial" charset="0"/>
              </a:rPr>
              <a:t> your supervisor?</a:t>
            </a:r>
          </a:p>
          <a:p>
            <a:pPr>
              <a:defRPr/>
            </a:pPr>
            <a:endParaRPr lang="en-US" sz="3200" b="1" dirty="0">
              <a:solidFill>
                <a:srgbClr val="FF0000"/>
              </a:solidFill>
              <a:latin typeface="Arial" charset="0"/>
              <a:ea typeface="Arial" charset="0"/>
              <a:cs typeface="Arial" charset="0"/>
            </a:endParaRPr>
          </a:p>
          <a:p>
            <a:pPr>
              <a:defRPr/>
            </a:pPr>
            <a:r>
              <a:rPr lang="en-US" sz="3200" b="1" dirty="0">
                <a:latin typeface="Arial" charset="0"/>
                <a:ea typeface="Arial" charset="0"/>
                <a:cs typeface="Arial" charset="0"/>
              </a:rPr>
              <a:t>What </a:t>
            </a:r>
            <a:r>
              <a:rPr lang="en-US" sz="3200" b="1" u="sng" dirty="0">
                <a:latin typeface="Arial" charset="0"/>
                <a:ea typeface="Arial" charset="0"/>
                <a:cs typeface="Arial" charset="0"/>
              </a:rPr>
              <a:t>documentation</a:t>
            </a:r>
            <a:r>
              <a:rPr lang="en-US" sz="3200" b="1" dirty="0">
                <a:latin typeface="Arial" charset="0"/>
                <a:ea typeface="Arial" charset="0"/>
                <a:cs typeface="Arial" charset="0"/>
              </a:rPr>
              <a:t> to complete?</a:t>
            </a:r>
            <a:endParaRPr lang="en-US" sz="3200" dirty="0">
              <a:latin typeface="Arial" charset="0"/>
              <a:ea typeface="Arial" charset="0"/>
              <a:cs typeface="Arial" charset="0"/>
            </a:endParaRPr>
          </a:p>
          <a:p>
            <a:pPr>
              <a:defRPr/>
            </a:pPr>
            <a:endParaRPr lang="en-US" dirty="0"/>
          </a:p>
        </p:txBody>
      </p:sp>
    </p:spTree>
    <p:extLst>
      <p:ext uri="{BB962C8B-B14F-4D97-AF65-F5344CB8AC3E}">
        <p14:creationId xmlns:p14="http://schemas.microsoft.com/office/powerpoint/2010/main" val="106034898"/>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ctrTitle"/>
          </p:nvPr>
        </p:nvSpPr>
        <p:spPr/>
        <p:txBody>
          <a:bodyPr/>
          <a:lstStyle/>
          <a:p>
            <a:pPr eaLnBrk="1" hangingPunct="1"/>
            <a:r>
              <a:rPr lang="en-US" sz="5400" b="1" dirty="0">
                <a:solidFill>
                  <a:schemeClr val="tx1"/>
                </a:solidFill>
                <a:latin typeface="Arial" charset="0"/>
                <a:ea typeface="Arial" charset="0"/>
                <a:cs typeface="Arial" charset="0"/>
              </a:rPr>
              <a:t>The Kitty………………</a:t>
            </a:r>
          </a:p>
        </p:txBody>
      </p:sp>
      <p:sp>
        <p:nvSpPr>
          <p:cNvPr id="69634" name="Subtitle 2"/>
          <p:cNvSpPr>
            <a:spLocks noGrp="1"/>
          </p:cNvSpPr>
          <p:nvPr>
            <p:ph type="subTitle" idx="1"/>
          </p:nvPr>
        </p:nvSpPr>
        <p:spPr/>
        <p:txBody>
          <a:bodyPr/>
          <a:lstStyle/>
          <a:p>
            <a:pPr marL="0" lvl="1" indent="0" eaLnBrk="1" hangingPunct="1">
              <a:buFontTx/>
              <a:buNone/>
            </a:pPr>
            <a:endParaRPr lang="en-US">
              <a:latin typeface="AvantGarde Bk BT" charset="0"/>
              <a:ea typeface="ＭＳ Ｐゴシック" charset="0"/>
            </a:endParaRPr>
          </a:p>
          <a:p>
            <a:pPr algn="ctr" eaLnBrk="1" hangingPunct="1"/>
            <a:endParaRPr lang="en-US" sz="2800">
              <a:latin typeface="AvantGarde Bk BT" charset="0"/>
              <a:ea typeface="ＭＳ Ｐゴシック" charset="0"/>
            </a:endParaRPr>
          </a:p>
        </p:txBody>
      </p:sp>
    </p:spTree>
    <p:extLst>
      <p:ext uri="{BB962C8B-B14F-4D97-AF65-F5344CB8AC3E}">
        <p14:creationId xmlns:p14="http://schemas.microsoft.com/office/powerpoint/2010/main" val="4130410250"/>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ctrTitle"/>
          </p:nvPr>
        </p:nvSpPr>
        <p:spPr/>
        <p:txBody>
          <a:bodyPr/>
          <a:lstStyle/>
          <a:p>
            <a:pPr eaLnBrk="1" hangingPunct="1"/>
            <a:r>
              <a:rPr lang="en-US" sz="5400" b="1">
                <a:solidFill>
                  <a:srgbClr val="FF0000"/>
                </a:solidFill>
                <a:latin typeface="AvantGarde Md BT" charset="0"/>
                <a:ea typeface="ＭＳ Ｐゴシック" charset="0"/>
              </a:rPr>
              <a:t>The Kitty………………</a:t>
            </a:r>
          </a:p>
        </p:txBody>
      </p:sp>
      <p:sp>
        <p:nvSpPr>
          <p:cNvPr id="70658" name="Subtitle 2"/>
          <p:cNvSpPr>
            <a:spLocks noGrp="1"/>
          </p:cNvSpPr>
          <p:nvPr>
            <p:ph type="subTitle" idx="1"/>
          </p:nvPr>
        </p:nvSpPr>
        <p:spPr/>
        <p:txBody>
          <a:bodyPr/>
          <a:lstStyle/>
          <a:p>
            <a:pPr marL="0" lvl="1" indent="0" eaLnBrk="1" hangingPunct="1">
              <a:buFontTx/>
              <a:buNone/>
            </a:pPr>
            <a:endParaRPr lang="en-US">
              <a:latin typeface="AvantGarde Bk BT" charset="0"/>
              <a:ea typeface="ＭＳ Ｐゴシック" charset="0"/>
            </a:endParaRPr>
          </a:p>
          <a:p>
            <a:pPr algn="ctr" eaLnBrk="1" hangingPunct="1"/>
            <a:endParaRPr lang="en-US" sz="2800">
              <a:latin typeface="AvantGarde Bk BT" charset="0"/>
              <a:ea typeface="ＭＳ Ｐゴシック" charset="0"/>
            </a:endParaRPr>
          </a:p>
        </p:txBody>
      </p:sp>
      <p:pic>
        <p:nvPicPr>
          <p:cNvPr id="2" name="Personnel Scenarios The Kitty wm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38134311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6200" y="228600"/>
            <a:ext cx="9067800" cy="1143000"/>
          </a:xfrm>
        </p:spPr>
        <p:txBody>
          <a:bodyPr>
            <a:noAutofit/>
          </a:bodyPr>
          <a:lstStyle/>
          <a:p>
            <a:pPr eaLnBrk="1" hangingPunct="1">
              <a:defRPr/>
            </a:pPr>
            <a:r>
              <a:rPr lang="en-US" sz="4800" b="1" u="sng">
                <a:latin typeface="Arial" charset="0"/>
                <a:ea typeface="Arial" charset="0"/>
                <a:cs typeface="Arial" charset="0"/>
              </a:rPr>
              <a:t>BASED ON PREVIOUS VIDEO:</a:t>
            </a:r>
            <a:endParaRPr lang="en-US" sz="4800" b="1" u="sng" dirty="0">
              <a:latin typeface="Arial" charset="0"/>
              <a:ea typeface="Arial" charset="0"/>
              <a:cs typeface="Arial" charset="0"/>
            </a:endParaRPr>
          </a:p>
        </p:txBody>
      </p:sp>
      <p:sp>
        <p:nvSpPr>
          <p:cNvPr id="45059" name="Subtitle 2"/>
          <p:cNvSpPr>
            <a:spLocks noGrp="1"/>
          </p:cNvSpPr>
          <p:nvPr>
            <p:ph sz="half" idx="1"/>
          </p:nvPr>
        </p:nvSpPr>
        <p:spPr>
          <a:xfrm>
            <a:off x="228600" y="1371600"/>
            <a:ext cx="4495800" cy="4724400"/>
          </a:xfrm>
        </p:spPr>
        <p:txBody>
          <a:bodyPr>
            <a:noAutofit/>
          </a:bodyPr>
          <a:lstStyle/>
          <a:p>
            <a:pPr eaLnBrk="1" hangingPunct="1">
              <a:defRPr/>
            </a:pPr>
            <a:r>
              <a:rPr lang="en-US" sz="3200" b="1" dirty="0">
                <a:solidFill>
                  <a:srgbClr val="FF0000"/>
                </a:solidFill>
                <a:latin typeface="Arial" charset="0"/>
                <a:ea typeface="Arial" charset="0"/>
                <a:cs typeface="Arial" charset="0"/>
              </a:rPr>
              <a:t>How could this have been </a:t>
            </a:r>
            <a:r>
              <a:rPr lang="en-US" sz="3200" b="1" u="sng" dirty="0">
                <a:solidFill>
                  <a:srgbClr val="FF0000"/>
                </a:solidFill>
                <a:latin typeface="Arial" charset="0"/>
                <a:ea typeface="Arial" charset="0"/>
                <a:cs typeface="Arial" charset="0"/>
              </a:rPr>
              <a:t>prevented</a:t>
            </a:r>
            <a:r>
              <a:rPr lang="en-US" sz="3200" b="1" dirty="0">
                <a:solidFill>
                  <a:srgbClr val="FF0000"/>
                </a:solidFill>
                <a:latin typeface="Arial" charset="0"/>
                <a:ea typeface="Arial" charset="0"/>
                <a:cs typeface="Arial" charset="0"/>
              </a:rPr>
              <a:t>?</a:t>
            </a:r>
          </a:p>
          <a:p>
            <a:pPr eaLnBrk="1" hangingPunct="1">
              <a:defRPr/>
            </a:pPr>
            <a:endParaRPr lang="en-US" sz="2000" b="1" dirty="0">
              <a:solidFill>
                <a:srgbClr val="FF0000"/>
              </a:solidFill>
              <a:latin typeface="Arial" charset="0"/>
              <a:ea typeface="Arial" charset="0"/>
              <a:cs typeface="Arial" charset="0"/>
            </a:endParaRPr>
          </a:p>
          <a:p>
            <a:pPr eaLnBrk="1" hangingPunct="1">
              <a:defRPr/>
            </a:pPr>
            <a:r>
              <a:rPr lang="en-US" sz="3200" b="1" u="sng" dirty="0">
                <a:latin typeface="Arial" charset="0"/>
                <a:ea typeface="Arial" charset="0"/>
                <a:cs typeface="Arial" charset="0"/>
              </a:rPr>
              <a:t>Issues</a:t>
            </a:r>
            <a:r>
              <a:rPr lang="en-US" sz="3200" b="1" dirty="0">
                <a:latin typeface="Arial" charset="0"/>
                <a:ea typeface="Arial" charset="0"/>
                <a:cs typeface="Arial" charset="0"/>
              </a:rPr>
              <a:t>?</a:t>
            </a:r>
          </a:p>
          <a:p>
            <a:pPr eaLnBrk="1" hangingPunct="1">
              <a:defRPr/>
            </a:pPr>
            <a:endParaRPr lang="en-US" sz="2000" b="1" dirty="0">
              <a:latin typeface="Arial" charset="0"/>
              <a:ea typeface="Arial" charset="0"/>
              <a:cs typeface="Arial" charset="0"/>
            </a:endParaRPr>
          </a:p>
          <a:p>
            <a:pPr eaLnBrk="1" hangingPunct="1">
              <a:defRPr/>
            </a:pPr>
            <a:r>
              <a:rPr lang="en-US" sz="3200" b="1" u="sng" dirty="0">
                <a:solidFill>
                  <a:srgbClr val="FF0000"/>
                </a:solidFill>
                <a:latin typeface="Arial" charset="0"/>
                <a:ea typeface="Arial" charset="0"/>
                <a:cs typeface="Arial" charset="0"/>
              </a:rPr>
              <a:t>Policies violated</a:t>
            </a:r>
            <a:r>
              <a:rPr lang="en-US" sz="3200" b="1" dirty="0">
                <a:solidFill>
                  <a:srgbClr val="FF0000"/>
                </a:solidFill>
                <a:latin typeface="Arial" charset="0"/>
                <a:ea typeface="Arial" charset="0"/>
                <a:cs typeface="Arial" charset="0"/>
              </a:rPr>
              <a:t>?</a:t>
            </a:r>
          </a:p>
          <a:p>
            <a:pPr eaLnBrk="1" hangingPunct="1">
              <a:defRPr/>
            </a:pPr>
            <a:endParaRPr lang="en-US" sz="3200" b="1" dirty="0">
              <a:solidFill>
                <a:srgbClr val="FF0000"/>
              </a:solidFill>
              <a:latin typeface="Arial" charset="0"/>
              <a:ea typeface="Arial" charset="0"/>
              <a:cs typeface="Arial" charset="0"/>
            </a:endParaRPr>
          </a:p>
          <a:p>
            <a:pPr eaLnBrk="1" hangingPunct="1">
              <a:defRPr/>
            </a:pPr>
            <a:r>
              <a:rPr lang="en-US" sz="3200" b="1" dirty="0">
                <a:latin typeface="Arial" charset="0"/>
                <a:ea typeface="Arial" charset="0"/>
                <a:cs typeface="Arial" charset="0"/>
              </a:rPr>
              <a:t>What would you do </a:t>
            </a:r>
            <a:r>
              <a:rPr lang="en-US" sz="3200" b="1" u="sng" dirty="0">
                <a:latin typeface="Arial" charset="0"/>
                <a:ea typeface="Arial" charset="0"/>
                <a:cs typeface="Arial" charset="0"/>
              </a:rPr>
              <a:t>and</a:t>
            </a:r>
            <a:r>
              <a:rPr lang="en-US" sz="3200" b="1" dirty="0">
                <a:latin typeface="Arial" charset="0"/>
                <a:ea typeface="Arial" charset="0"/>
                <a:cs typeface="Arial" charset="0"/>
              </a:rPr>
              <a:t> why?</a:t>
            </a:r>
          </a:p>
        </p:txBody>
      </p:sp>
      <p:sp>
        <p:nvSpPr>
          <p:cNvPr id="45060" name="Content Placeholder 1"/>
          <p:cNvSpPr>
            <a:spLocks noGrp="1"/>
          </p:cNvSpPr>
          <p:nvPr>
            <p:ph sz="half" idx="2"/>
          </p:nvPr>
        </p:nvSpPr>
        <p:spPr>
          <a:xfrm>
            <a:off x="5029200" y="1371600"/>
            <a:ext cx="3962400" cy="4724400"/>
          </a:xfrm>
        </p:spPr>
        <p:txBody>
          <a:bodyPr>
            <a:normAutofit fontScale="92500"/>
          </a:bodyPr>
          <a:lstStyle/>
          <a:p>
            <a:pPr>
              <a:defRPr/>
            </a:pPr>
            <a:r>
              <a:rPr lang="en-US" sz="3200" b="1" dirty="0">
                <a:latin typeface="Arial" charset="0"/>
                <a:ea typeface="Arial" charset="0"/>
                <a:cs typeface="Arial" charset="0"/>
              </a:rPr>
              <a:t>Level of discipline </a:t>
            </a:r>
            <a:r>
              <a:rPr lang="en-US" sz="3200" b="1" u="sng" dirty="0">
                <a:latin typeface="Arial" charset="0"/>
                <a:ea typeface="Arial" charset="0"/>
                <a:cs typeface="Arial" charset="0"/>
              </a:rPr>
              <a:t>and</a:t>
            </a:r>
            <a:r>
              <a:rPr lang="en-US" sz="3200" b="1" dirty="0">
                <a:latin typeface="Arial" charset="0"/>
                <a:ea typeface="Arial" charset="0"/>
                <a:cs typeface="Arial" charset="0"/>
              </a:rPr>
              <a:t> why?</a:t>
            </a:r>
          </a:p>
          <a:p>
            <a:pPr>
              <a:defRPr/>
            </a:pPr>
            <a:endParaRPr lang="en-US" sz="3200" b="1" dirty="0">
              <a:solidFill>
                <a:srgbClr val="FF0000"/>
              </a:solidFill>
              <a:latin typeface="Arial" charset="0"/>
              <a:ea typeface="Arial" charset="0"/>
              <a:cs typeface="Arial" charset="0"/>
            </a:endParaRPr>
          </a:p>
          <a:p>
            <a:pPr>
              <a:defRPr/>
            </a:pPr>
            <a:r>
              <a:rPr lang="en-US" sz="3200" b="1" dirty="0">
                <a:solidFill>
                  <a:srgbClr val="FF0000"/>
                </a:solidFill>
                <a:latin typeface="Arial" charset="0"/>
                <a:ea typeface="Arial" charset="0"/>
                <a:cs typeface="Arial" charset="0"/>
              </a:rPr>
              <a:t>Would you </a:t>
            </a:r>
            <a:r>
              <a:rPr lang="en-US" sz="3200" b="1" u="sng" dirty="0">
                <a:solidFill>
                  <a:srgbClr val="FF0000"/>
                </a:solidFill>
                <a:latin typeface="Arial" charset="0"/>
                <a:ea typeface="Arial" charset="0"/>
                <a:cs typeface="Arial" charset="0"/>
              </a:rPr>
              <a:t>notify</a:t>
            </a:r>
            <a:r>
              <a:rPr lang="en-US" sz="3200" b="1" dirty="0">
                <a:solidFill>
                  <a:srgbClr val="FF0000"/>
                </a:solidFill>
                <a:latin typeface="Arial" charset="0"/>
                <a:ea typeface="Arial" charset="0"/>
                <a:cs typeface="Arial" charset="0"/>
              </a:rPr>
              <a:t> your supervisor?</a:t>
            </a:r>
          </a:p>
          <a:p>
            <a:pPr>
              <a:defRPr/>
            </a:pPr>
            <a:endParaRPr lang="en-US" sz="3200" b="1" dirty="0">
              <a:solidFill>
                <a:srgbClr val="FF0000"/>
              </a:solidFill>
              <a:latin typeface="Arial" charset="0"/>
              <a:ea typeface="Arial" charset="0"/>
              <a:cs typeface="Arial" charset="0"/>
            </a:endParaRPr>
          </a:p>
          <a:p>
            <a:pPr>
              <a:defRPr/>
            </a:pPr>
            <a:r>
              <a:rPr lang="en-US" sz="3200" b="1" dirty="0">
                <a:latin typeface="Arial" charset="0"/>
                <a:ea typeface="Arial" charset="0"/>
                <a:cs typeface="Arial" charset="0"/>
              </a:rPr>
              <a:t>What </a:t>
            </a:r>
            <a:r>
              <a:rPr lang="en-US" sz="3200" b="1" u="sng" dirty="0">
                <a:latin typeface="Arial" charset="0"/>
                <a:ea typeface="Arial" charset="0"/>
                <a:cs typeface="Arial" charset="0"/>
              </a:rPr>
              <a:t>documentation</a:t>
            </a:r>
            <a:r>
              <a:rPr lang="en-US" sz="3200" b="1" dirty="0">
                <a:latin typeface="Arial" charset="0"/>
                <a:ea typeface="Arial" charset="0"/>
                <a:cs typeface="Arial" charset="0"/>
              </a:rPr>
              <a:t> to complete?</a:t>
            </a:r>
            <a:endParaRPr lang="en-US" sz="3200" dirty="0">
              <a:latin typeface="Arial" charset="0"/>
              <a:ea typeface="Arial" charset="0"/>
              <a:cs typeface="Arial" charset="0"/>
            </a:endParaRPr>
          </a:p>
          <a:p>
            <a:pPr>
              <a:defRPr/>
            </a:pPr>
            <a:endParaRPr lang="en-US" dirty="0"/>
          </a:p>
        </p:txBody>
      </p:sp>
    </p:spTree>
    <p:extLst>
      <p:ext uri="{BB962C8B-B14F-4D97-AF65-F5344CB8AC3E}">
        <p14:creationId xmlns:p14="http://schemas.microsoft.com/office/powerpoint/2010/main" val="438646901"/>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4"/>
          <p:cNvSpPr>
            <a:spLocks noGrp="1" noChangeArrowheads="1"/>
          </p:cNvSpPr>
          <p:nvPr>
            <p:ph type="ctrTitle" idx="4294967295"/>
          </p:nvPr>
        </p:nvSpPr>
        <p:spPr>
          <a:xfrm>
            <a:off x="304800" y="1219200"/>
            <a:ext cx="8610600" cy="1905000"/>
          </a:xfrm>
          <a:effectLst>
            <a:outerShdw blurRad="63500" dist="35921" dir="2700000" algn="ctr" rotWithShape="0">
              <a:schemeClr val="bg2">
                <a:alpha val="50000"/>
              </a:schemeClr>
            </a:outerShdw>
          </a:effectLst>
        </p:spPr>
        <p:txBody>
          <a:bodyPr/>
          <a:lstStyle/>
          <a:p>
            <a:pPr>
              <a:defRPr/>
            </a:pPr>
            <a:r>
              <a:rPr lang="en-US" sz="6600" b="1" dirty="0">
                <a:solidFill>
                  <a:schemeClr val="tx1"/>
                </a:solidFill>
                <a:latin typeface="Arial" charset="0"/>
                <a:ea typeface="Arial" charset="0"/>
                <a:cs typeface="Arial" charset="0"/>
              </a:rPr>
              <a:t>The Emergency Scene Simulation</a:t>
            </a:r>
          </a:p>
        </p:txBody>
      </p:sp>
      <p:sp>
        <p:nvSpPr>
          <p:cNvPr id="205829" name="Rectangle 5"/>
          <p:cNvSpPr>
            <a:spLocks noGrp="1" noChangeArrowheads="1"/>
          </p:cNvSpPr>
          <p:nvPr>
            <p:ph type="subTitle" idx="4294967295"/>
          </p:nvPr>
        </p:nvSpPr>
        <p:spPr>
          <a:xfrm>
            <a:off x="2514600" y="3276600"/>
            <a:ext cx="6400800" cy="533400"/>
          </a:xfrm>
          <a:effectLst>
            <a:outerShdw blurRad="63500" dist="35921" dir="2700000" algn="ctr" rotWithShape="0">
              <a:schemeClr val="bg2"/>
            </a:outerShdw>
          </a:effectLst>
        </p:spPr>
        <p:txBody>
          <a:bodyPr/>
          <a:lstStyle/>
          <a:p>
            <a:pPr marL="0" indent="0" algn="r">
              <a:lnSpc>
                <a:spcPct val="90000"/>
              </a:lnSpc>
              <a:buFontTx/>
              <a:buNone/>
              <a:defRPr/>
            </a:pPr>
            <a:endParaRPr lang="en-US">
              <a:solidFill>
                <a:schemeClr val="bg1"/>
              </a:solidFill>
              <a:cs typeface="+mn-cs"/>
            </a:endParaRPr>
          </a:p>
        </p:txBody>
      </p:sp>
    </p:spTree>
    <p:extLst>
      <p:ext uri="{BB962C8B-B14F-4D97-AF65-F5344CB8AC3E}">
        <p14:creationId xmlns:p14="http://schemas.microsoft.com/office/powerpoint/2010/main" val="2071038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457200" y="0"/>
            <a:ext cx="8153400" cy="1295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p>
        </p:txBody>
      </p:sp>
      <p:sp>
        <p:nvSpPr>
          <p:cNvPr id="76802" name="Rectangle 3"/>
          <p:cNvSpPr>
            <a:spLocks noGrp="1" noChangeArrowheads="1"/>
          </p:cNvSpPr>
          <p:nvPr>
            <p:ph type="body" idx="4294967295"/>
          </p:nvPr>
        </p:nvSpPr>
        <p:spPr>
          <a:xfrm>
            <a:off x="304800" y="1270000"/>
            <a:ext cx="8763000" cy="4724400"/>
          </a:xfrm>
        </p:spPr>
        <p:txBody>
          <a:bodyPr/>
          <a:lstStyle/>
          <a:p>
            <a:pPr marL="609600" indent="-609600" eaLnBrk="1" hangingPunct="1"/>
            <a:r>
              <a:rPr lang="en-US" sz="3600" b="1" dirty="0">
                <a:latin typeface="Arial" charset="0"/>
                <a:ea typeface="Arial" charset="0"/>
                <a:cs typeface="Arial" charset="0"/>
              </a:rPr>
              <a:t>5 to 45 minutes</a:t>
            </a:r>
          </a:p>
          <a:p>
            <a:pPr marL="609600" indent="-609600" eaLnBrk="1" hangingPunct="1"/>
            <a:r>
              <a:rPr lang="en-US" sz="3600" dirty="0">
                <a:latin typeface="Arial" charset="0"/>
                <a:ea typeface="Arial" charset="0"/>
                <a:cs typeface="Arial" charset="0"/>
              </a:rPr>
              <a:t>One </a:t>
            </a:r>
            <a:r>
              <a:rPr lang="en-US" sz="3600" u="sng" dirty="0">
                <a:latin typeface="Arial" charset="0"/>
                <a:ea typeface="Arial" charset="0"/>
                <a:cs typeface="Arial" charset="0"/>
              </a:rPr>
              <a:t>or more</a:t>
            </a:r>
            <a:r>
              <a:rPr lang="en-US" sz="3600" dirty="0">
                <a:latin typeface="Arial" charset="0"/>
                <a:ea typeface="Arial" charset="0"/>
                <a:cs typeface="Arial" charset="0"/>
              </a:rPr>
              <a:t> events</a:t>
            </a:r>
          </a:p>
          <a:p>
            <a:pPr marL="609600" indent="-609600" eaLnBrk="1" hangingPunct="1"/>
            <a:r>
              <a:rPr lang="en-US" sz="3600" b="1" dirty="0">
                <a:latin typeface="Arial" charset="0"/>
                <a:ea typeface="Arial" charset="0"/>
                <a:cs typeface="Arial" charset="0"/>
              </a:rPr>
              <a:t>May be the first </a:t>
            </a:r>
            <a:r>
              <a:rPr lang="en-US" sz="3600" b="1" u="sng" dirty="0">
                <a:latin typeface="Arial" charset="0"/>
                <a:ea typeface="Arial" charset="0"/>
                <a:cs typeface="Arial" charset="0"/>
              </a:rPr>
              <a:t>or</a:t>
            </a:r>
            <a:r>
              <a:rPr lang="en-US" sz="3600" b="1" dirty="0">
                <a:latin typeface="Arial" charset="0"/>
                <a:ea typeface="Arial" charset="0"/>
                <a:cs typeface="Arial" charset="0"/>
              </a:rPr>
              <a:t> later arriving unit</a:t>
            </a:r>
          </a:p>
          <a:p>
            <a:pPr marL="609600" indent="-609600" eaLnBrk="1" hangingPunct="1"/>
            <a:r>
              <a:rPr lang="en-US" sz="3600" dirty="0">
                <a:latin typeface="Arial" charset="0"/>
                <a:ea typeface="Arial" charset="0"/>
                <a:cs typeface="Arial" charset="0"/>
              </a:rPr>
              <a:t>2 to 4 </a:t>
            </a:r>
            <a:r>
              <a:rPr lang="en-US" sz="3600" u="sng" dirty="0">
                <a:latin typeface="Arial" charset="0"/>
                <a:ea typeface="Arial" charset="0"/>
                <a:cs typeface="Arial" charset="0"/>
              </a:rPr>
              <a:t>raters</a:t>
            </a:r>
            <a:r>
              <a:rPr lang="en-US" sz="3600" dirty="0">
                <a:latin typeface="Arial" charset="0"/>
                <a:ea typeface="Arial" charset="0"/>
                <a:cs typeface="Arial" charset="0"/>
              </a:rPr>
              <a:t> / one department </a:t>
            </a:r>
            <a:r>
              <a:rPr lang="en-US" sz="3600" u="sng" dirty="0">
                <a:latin typeface="Arial" charset="0"/>
                <a:ea typeface="Arial" charset="0"/>
                <a:cs typeface="Arial" charset="0"/>
              </a:rPr>
              <a:t>proctor</a:t>
            </a:r>
          </a:p>
          <a:p>
            <a:pPr marL="609600" indent="-609600" eaLnBrk="1" hangingPunct="1"/>
            <a:r>
              <a:rPr lang="en-US" sz="3600" b="1" dirty="0">
                <a:latin typeface="Arial" charset="0"/>
                <a:ea typeface="Arial" charset="0"/>
                <a:cs typeface="Arial" charset="0"/>
              </a:rPr>
              <a:t>May be static </a:t>
            </a:r>
            <a:r>
              <a:rPr lang="en-US" sz="3600" b="1" u="sng" dirty="0">
                <a:latin typeface="Arial" charset="0"/>
                <a:ea typeface="Arial" charset="0"/>
                <a:cs typeface="Arial" charset="0"/>
              </a:rPr>
              <a:t>or</a:t>
            </a:r>
            <a:r>
              <a:rPr lang="en-US" sz="3600" b="1" dirty="0">
                <a:latin typeface="Arial" charset="0"/>
                <a:ea typeface="Arial" charset="0"/>
                <a:cs typeface="Arial" charset="0"/>
              </a:rPr>
              <a:t> dynamic</a:t>
            </a:r>
          </a:p>
          <a:p>
            <a:pPr marL="609600" indent="-609600" eaLnBrk="1" hangingPunct="1"/>
            <a:r>
              <a:rPr lang="en-US" sz="3600" dirty="0">
                <a:latin typeface="Arial" charset="0"/>
                <a:ea typeface="Arial" charset="0"/>
                <a:cs typeface="Arial" charset="0"/>
              </a:rPr>
              <a:t>May have follow-up </a:t>
            </a:r>
            <a:r>
              <a:rPr lang="en-US" sz="3600" u="sng" dirty="0">
                <a:latin typeface="Arial" charset="0"/>
                <a:ea typeface="Arial" charset="0"/>
                <a:cs typeface="Arial" charset="0"/>
              </a:rPr>
              <a:t>questions</a:t>
            </a:r>
          </a:p>
          <a:p>
            <a:pPr marL="609600" indent="-609600" eaLnBrk="1" hangingPunct="1"/>
            <a:r>
              <a:rPr lang="en-US" sz="3600" b="1" dirty="0">
                <a:latin typeface="Arial" charset="0"/>
                <a:ea typeface="Arial" charset="0"/>
                <a:cs typeface="Arial" charset="0"/>
              </a:rPr>
              <a:t>Will be stressful</a:t>
            </a:r>
          </a:p>
          <a:p>
            <a:pPr marL="609600" indent="-609600" eaLnBrk="1" hangingPunct="1"/>
            <a:endParaRPr lang="en-US" dirty="0">
              <a:latin typeface="Times New Roman" charset="0"/>
              <a:ea typeface="ＭＳ Ｐゴシック" charset="0"/>
            </a:endParaRPr>
          </a:p>
          <a:p>
            <a:pPr marL="609600" indent="-609600">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34455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8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8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85800" y="0"/>
            <a:ext cx="7924800" cy="1295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What to expect -</a:t>
            </a:r>
          </a:p>
        </p:txBody>
      </p:sp>
      <p:sp>
        <p:nvSpPr>
          <p:cNvPr id="77826" name="Rectangle 3"/>
          <p:cNvSpPr>
            <a:spLocks noGrp="1" noChangeArrowheads="1"/>
          </p:cNvSpPr>
          <p:nvPr>
            <p:ph type="body" idx="4294967295"/>
          </p:nvPr>
        </p:nvSpPr>
        <p:spPr>
          <a:xfrm>
            <a:off x="0" y="1371600"/>
            <a:ext cx="8915400" cy="4648200"/>
          </a:xfrm>
        </p:spPr>
        <p:txBody>
          <a:bodyPr/>
          <a:lstStyle/>
          <a:p>
            <a:pPr marL="609600" indent="-609600" eaLnBrk="1" hangingPunct="1"/>
            <a:r>
              <a:rPr lang="en-US" sz="3600" dirty="0">
                <a:latin typeface="Arial" charset="0"/>
                <a:ea typeface="Arial" charset="0"/>
                <a:cs typeface="Arial" charset="0"/>
              </a:rPr>
              <a:t>May have </a:t>
            </a:r>
            <a:r>
              <a:rPr lang="en-US" sz="3600" u="sng" dirty="0">
                <a:latin typeface="Arial" charset="0"/>
                <a:ea typeface="Arial" charset="0"/>
                <a:cs typeface="Arial" charset="0"/>
              </a:rPr>
              <a:t>to document</a:t>
            </a:r>
            <a:r>
              <a:rPr lang="en-US" sz="3600" dirty="0">
                <a:latin typeface="Arial" charset="0"/>
                <a:ea typeface="Arial" charset="0"/>
                <a:cs typeface="Arial" charset="0"/>
              </a:rPr>
              <a:t> (worksheet, ICS form 201, NFIRS report)</a:t>
            </a:r>
          </a:p>
          <a:p>
            <a:pPr marL="609600" indent="-609600" eaLnBrk="1" hangingPunct="1"/>
            <a:r>
              <a:rPr lang="en-US" sz="3600" b="1" dirty="0">
                <a:latin typeface="Arial" charset="0"/>
                <a:ea typeface="Arial" charset="0"/>
                <a:cs typeface="Arial" charset="0"/>
              </a:rPr>
              <a:t>May have </a:t>
            </a:r>
            <a:r>
              <a:rPr lang="en-US" sz="3600" b="1" u="sng" dirty="0">
                <a:latin typeface="Arial" charset="0"/>
                <a:ea typeface="Arial" charset="0"/>
                <a:cs typeface="Arial" charset="0"/>
              </a:rPr>
              <a:t>A.S.A.P. challenges</a:t>
            </a:r>
            <a:r>
              <a:rPr lang="en-US" sz="3600" b="1" dirty="0">
                <a:latin typeface="Arial" charset="0"/>
                <a:ea typeface="Arial" charset="0"/>
                <a:cs typeface="Arial" charset="0"/>
              </a:rPr>
              <a:t>:</a:t>
            </a:r>
          </a:p>
          <a:p>
            <a:pPr marL="990600" lvl="1" indent="-533400" eaLnBrk="1" hangingPunct="1"/>
            <a:r>
              <a:rPr lang="en-US" sz="3200" dirty="0">
                <a:latin typeface="Arial" charset="0"/>
                <a:ea typeface="Arial" charset="0"/>
                <a:cs typeface="Arial" charset="0"/>
              </a:rPr>
              <a:t>Firefighter down, missing, trapped</a:t>
            </a:r>
          </a:p>
          <a:p>
            <a:pPr marL="990600" lvl="1" indent="-533400" eaLnBrk="1" hangingPunct="1"/>
            <a:r>
              <a:rPr lang="en-US" sz="3200" dirty="0">
                <a:latin typeface="Arial" charset="0"/>
                <a:ea typeface="Arial" charset="0"/>
                <a:cs typeface="Arial" charset="0"/>
              </a:rPr>
              <a:t>Civilians to rescue, evacuate, treat, diffuse</a:t>
            </a:r>
          </a:p>
          <a:p>
            <a:pPr marL="990600" lvl="1" indent="-533400" eaLnBrk="1" hangingPunct="1"/>
            <a:r>
              <a:rPr lang="en-US" sz="3200" dirty="0">
                <a:latin typeface="Arial" charset="0"/>
                <a:ea typeface="Arial" charset="0"/>
                <a:cs typeface="Arial" charset="0"/>
              </a:rPr>
              <a:t>Media in your face</a:t>
            </a:r>
          </a:p>
          <a:p>
            <a:pPr marL="990600" lvl="1" indent="-533400" eaLnBrk="1" hangingPunct="1"/>
            <a:r>
              <a:rPr lang="en-US" sz="3200" dirty="0">
                <a:latin typeface="Arial" charset="0"/>
                <a:ea typeface="Arial" charset="0"/>
                <a:cs typeface="Arial" charset="0"/>
              </a:rPr>
              <a:t>City folks in your face</a:t>
            </a:r>
          </a:p>
          <a:p>
            <a:pPr marL="990600" lvl="1" indent="-533400" eaLnBrk="1" hangingPunct="1"/>
            <a:r>
              <a:rPr lang="en-US" sz="3200" dirty="0">
                <a:latin typeface="Arial" charset="0"/>
                <a:ea typeface="Arial" charset="0"/>
                <a:cs typeface="Arial" charset="0"/>
              </a:rPr>
              <a:t>Exposure problems</a:t>
            </a:r>
          </a:p>
          <a:p>
            <a:pPr marL="609600" indent="-609600">
              <a:buFontTx/>
              <a:buNone/>
            </a:pPr>
            <a:endParaRPr lang="en-US" dirty="0">
              <a:latin typeface="Times New Roman" charset="0"/>
              <a:ea typeface="ＭＳ Ｐゴシック" charset="0"/>
            </a:endParaRPr>
          </a:p>
        </p:txBody>
      </p:sp>
    </p:spTree>
    <p:extLst>
      <p:ext uri="{BB962C8B-B14F-4D97-AF65-F5344CB8AC3E}">
        <p14:creationId xmlns:p14="http://schemas.microsoft.com/office/powerpoint/2010/main" val="182484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8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8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838200" y="0"/>
            <a:ext cx="7772400" cy="1295400"/>
          </a:xfrm>
        </p:spPr>
        <p:txBody>
          <a:bodyPr/>
          <a:lstStyle/>
          <a:p>
            <a:pPr>
              <a:defRPr/>
            </a:pPr>
            <a:r>
              <a:rPr lang="en-US" sz="6000" b="1" u="sng" dirty="0">
                <a:latin typeface="Arial" charset="0"/>
                <a:ea typeface="Arial" charset="0"/>
                <a:cs typeface="Arial" charset="0"/>
              </a:rPr>
              <a:t>THIS CLASS IS NOT:</a:t>
            </a:r>
          </a:p>
        </p:txBody>
      </p:sp>
      <p:sp>
        <p:nvSpPr>
          <p:cNvPr id="5123" name="Rectangle 3"/>
          <p:cNvSpPr>
            <a:spLocks noGrp="1" noChangeArrowheads="1"/>
          </p:cNvSpPr>
          <p:nvPr>
            <p:ph type="body" idx="4294967295"/>
          </p:nvPr>
        </p:nvSpPr>
        <p:spPr>
          <a:xfrm>
            <a:off x="152400" y="1295400"/>
            <a:ext cx="8991600" cy="4724400"/>
          </a:xfrm>
        </p:spPr>
        <p:txBody>
          <a:bodyPr/>
          <a:lstStyle/>
          <a:p>
            <a:pPr>
              <a:lnSpc>
                <a:spcPct val="110000"/>
              </a:lnSpc>
              <a:defRPr/>
            </a:pPr>
            <a:r>
              <a:rPr lang="en-US" dirty="0">
                <a:latin typeface="Arial" charset="0"/>
                <a:ea typeface="Arial" charset="0"/>
                <a:cs typeface="Arial" charset="0"/>
              </a:rPr>
              <a:t>A department specific promotional class that will give you all the answers and/or nuggets to be successful...</a:t>
            </a:r>
          </a:p>
          <a:p>
            <a:pPr>
              <a:lnSpc>
                <a:spcPct val="110000"/>
              </a:lnSpc>
              <a:defRPr/>
            </a:pPr>
            <a:r>
              <a:rPr lang="en-US" b="1" dirty="0">
                <a:latin typeface="Arial" charset="0"/>
                <a:ea typeface="Arial" charset="0"/>
                <a:cs typeface="Arial" charset="0"/>
              </a:rPr>
              <a:t>Going to cover everything you need to know or do during your next exam</a:t>
            </a:r>
          </a:p>
          <a:p>
            <a:pPr>
              <a:lnSpc>
                <a:spcPct val="110000"/>
              </a:lnSpc>
              <a:defRPr/>
            </a:pPr>
            <a:r>
              <a:rPr lang="en-US" dirty="0">
                <a:latin typeface="Arial" charset="0"/>
                <a:ea typeface="Arial" charset="0"/>
                <a:cs typeface="Arial" charset="0"/>
              </a:rPr>
              <a:t>Going to have enough time to cover or practice everything we need to – we have 4 hours together.</a:t>
            </a:r>
          </a:p>
        </p:txBody>
      </p:sp>
    </p:spTree>
    <p:extLst>
      <p:ext uri="{BB962C8B-B14F-4D97-AF65-F5344CB8AC3E}">
        <p14:creationId xmlns:p14="http://schemas.microsoft.com/office/powerpoint/2010/main" val="23603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78850" name="Rectangle 3"/>
          <p:cNvSpPr>
            <a:spLocks noGrp="1" noChangeArrowheads="1"/>
          </p:cNvSpPr>
          <p:nvPr>
            <p:ph type="body" idx="4294967295"/>
          </p:nvPr>
        </p:nvSpPr>
        <p:spPr>
          <a:xfrm>
            <a:off x="381000" y="1371600"/>
            <a:ext cx="8229600" cy="4648200"/>
          </a:xfrm>
        </p:spPr>
        <p:txBody>
          <a:bodyPr/>
          <a:lstStyle/>
          <a:p>
            <a:pPr marL="609600" indent="-609600" eaLnBrk="1" hangingPunct="1"/>
            <a:r>
              <a:rPr lang="en-US" sz="3600" b="1" dirty="0">
                <a:latin typeface="Arial" charset="0"/>
                <a:ea typeface="Arial" charset="0"/>
                <a:cs typeface="Arial" charset="0"/>
              </a:rPr>
              <a:t>Prepare for the </a:t>
            </a:r>
            <a:r>
              <a:rPr lang="en-US" sz="3600" b="1" u="sng" dirty="0">
                <a:latin typeface="Arial" charset="0"/>
                <a:ea typeface="Arial" charset="0"/>
                <a:cs typeface="Arial" charset="0"/>
              </a:rPr>
              <a:t>position</a:t>
            </a:r>
            <a:r>
              <a:rPr lang="en-US" sz="3600" b="1" dirty="0">
                <a:latin typeface="Arial" charset="0"/>
                <a:ea typeface="Arial" charset="0"/>
                <a:cs typeface="Arial" charset="0"/>
              </a:rPr>
              <a:t>!</a:t>
            </a:r>
          </a:p>
          <a:p>
            <a:pPr marL="609600" indent="-609600" eaLnBrk="1" hangingPunct="1"/>
            <a:endParaRPr lang="en-US" sz="2000" b="1" dirty="0">
              <a:latin typeface="Arial" charset="0"/>
              <a:ea typeface="Arial" charset="0"/>
              <a:cs typeface="Arial" charset="0"/>
            </a:endParaRPr>
          </a:p>
          <a:p>
            <a:pPr marL="609600" indent="-609600" eaLnBrk="1" hangingPunct="1"/>
            <a:r>
              <a:rPr lang="en-US" sz="3600" dirty="0">
                <a:latin typeface="Arial" charset="0"/>
                <a:ea typeface="Arial" charset="0"/>
                <a:cs typeface="Arial" charset="0"/>
              </a:rPr>
              <a:t>Expect </a:t>
            </a:r>
            <a:r>
              <a:rPr lang="en-US" sz="3600" u="sng" dirty="0">
                <a:latin typeface="Arial" charset="0"/>
                <a:ea typeface="Arial" charset="0"/>
                <a:cs typeface="Arial" charset="0"/>
              </a:rPr>
              <a:t>any</a:t>
            </a:r>
            <a:r>
              <a:rPr lang="en-US" sz="3600" dirty="0">
                <a:latin typeface="Arial" charset="0"/>
                <a:ea typeface="Arial" charset="0"/>
                <a:cs typeface="Arial" charset="0"/>
              </a:rPr>
              <a:t> type of incident!</a:t>
            </a:r>
          </a:p>
          <a:p>
            <a:pPr marL="609600" indent="-609600" eaLnBrk="1" hangingPunct="1"/>
            <a:endParaRPr lang="en-US" sz="2000" dirty="0">
              <a:latin typeface="Arial" charset="0"/>
              <a:ea typeface="Arial" charset="0"/>
              <a:cs typeface="Arial" charset="0"/>
            </a:endParaRPr>
          </a:p>
          <a:p>
            <a:pPr marL="609600" indent="-609600" eaLnBrk="1" hangingPunct="1"/>
            <a:r>
              <a:rPr lang="en-US" sz="3600" b="1" u="sng" dirty="0">
                <a:latin typeface="Arial" charset="0"/>
                <a:ea typeface="Arial" charset="0"/>
                <a:cs typeface="Arial" charset="0"/>
              </a:rPr>
              <a:t>Practice</a:t>
            </a:r>
            <a:r>
              <a:rPr lang="en-US" sz="3600" b="1" dirty="0">
                <a:latin typeface="Arial" charset="0"/>
                <a:ea typeface="Arial" charset="0"/>
                <a:cs typeface="Arial" charset="0"/>
              </a:rPr>
              <a:t> every day!</a:t>
            </a:r>
          </a:p>
          <a:p>
            <a:pPr marL="609600" indent="-609600" eaLnBrk="1" hangingPunct="1"/>
            <a:endParaRPr lang="en-US" sz="2000" b="1" dirty="0">
              <a:latin typeface="Arial" charset="0"/>
              <a:ea typeface="Arial" charset="0"/>
              <a:cs typeface="Arial" charset="0"/>
            </a:endParaRPr>
          </a:p>
          <a:p>
            <a:pPr marL="609600" indent="-609600" eaLnBrk="1" hangingPunct="1"/>
            <a:r>
              <a:rPr lang="en-US" sz="3600" u="sng" dirty="0">
                <a:latin typeface="Arial" charset="0"/>
                <a:ea typeface="Arial" charset="0"/>
                <a:cs typeface="Arial" charset="0"/>
              </a:rPr>
              <a:t>Use</a:t>
            </a:r>
            <a:r>
              <a:rPr lang="en-US" sz="3600" dirty="0">
                <a:latin typeface="Arial" charset="0"/>
                <a:ea typeface="Arial" charset="0"/>
                <a:cs typeface="Arial" charset="0"/>
              </a:rPr>
              <a:t> ICS!</a:t>
            </a:r>
          </a:p>
          <a:p>
            <a:pPr marL="609600" indent="-609600" eaLnBrk="1" hangingPunct="1"/>
            <a:endParaRPr lang="en-US" sz="2000" dirty="0">
              <a:latin typeface="Arial" charset="0"/>
              <a:ea typeface="Arial" charset="0"/>
              <a:cs typeface="Arial" charset="0"/>
            </a:endParaRPr>
          </a:p>
          <a:p>
            <a:pPr marL="609600" indent="-609600" eaLnBrk="1" hangingPunct="1"/>
            <a:r>
              <a:rPr lang="en-US" sz="3600" b="1" dirty="0">
                <a:latin typeface="Arial" charset="0"/>
                <a:ea typeface="Arial" charset="0"/>
                <a:cs typeface="Arial" charset="0"/>
              </a:rPr>
              <a:t>Call sufficient resources </a:t>
            </a:r>
            <a:r>
              <a:rPr lang="en-US" sz="3600" b="1" u="sng" dirty="0">
                <a:latin typeface="Arial" charset="0"/>
                <a:ea typeface="Arial" charset="0"/>
                <a:cs typeface="Arial" charset="0"/>
              </a:rPr>
              <a:t>early</a:t>
            </a:r>
            <a:r>
              <a:rPr lang="en-US" sz="3600" b="1" dirty="0">
                <a:latin typeface="Arial" charset="0"/>
                <a:ea typeface="Arial" charset="0"/>
                <a:cs typeface="Arial" charset="0"/>
              </a:rPr>
              <a:t>!</a:t>
            </a:r>
          </a:p>
          <a:p>
            <a:pPr marL="609600" indent="-609600">
              <a:lnSpc>
                <a:spcPct val="90000"/>
              </a:lnSpc>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33664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85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78850" name="Rectangle 3"/>
          <p:cNvSpPr>
            <a:spLocks noGrp="1" noChangeArrowheads="1"/>
          </p:cNvSpPr>
          <p:nvPr>
            <p:ph type="body" idx="4294967295"/>
          </p:nvPr>
        </p:nvSpPr>
        <p:spPr>
          <a:xfrm>
            <a:off x="228600" y="1447800"/>
            <a:ext cx="8686800" cy="4572000"/>
          </a:xfrm>
        </p:spPr>
        <p:txBody>
          <a:bodyPr/>
          <a:lstStyle/>
          <a:p>
            <a:pPr marL="609600" indent="-609600" eaLnBrk="1" hangingPunct="1"/>
            <a:r>
              <a:rPr lang="en-US" sz="3600" dirty="0">
                <a:latin typeface="Arial" charset="0"/>
                <a:ea typeface="Arial" charset="0"/>
                <a:cs typeface="Arial" charset="0"/>
              </a:rPr>
              <a:t>Have a </a:t>
            </a:r>
            <a:r>
              <a:rPr lang="en-US" sz="3600" u="sng" dirty="0">
                <a:latin typeface="Arial" charset="0"/>
                <a:ea typeface="Arial" charset="0"/>
                <a:cs typeface="Arial" charset="0"/>
              </a:rPr>
              <a:t>full alarm in staging</a:t>
            </a:r>
            <a:r>
              <a:rPr lang="en-US" sz="3600" dirty="0">
                <a:latin typeface="Arial" charset="0"/>
                <a:ea typeface="Arial" charset="0"/>
                <a:cs typeface="Arial" charset="0"/>
              </a:rPr>
              <a:t> if big event</a:t>
            </a:r>
          </a:p>
          <a:p>
            <a:pPr marL="609600" indent="-609600" eaLnBrk="1" hangingPunct="1"/>
            <a:endParaRPr lang="en-US" sz="3600" dirty="0">
              <a:latin typeface="Arial" charset="0"/>
              <a:ea typeface="Arial" charset="0"/>
              <a:cs typeface="Arial" charset="0"/>
            </a:endParaRPr>
          </a:p>
          <a:p>
            <a:pPr marL="609600" indent="-609600" eaLnBrk="1" hangingPunct="1"/>
            <a:r>
              <a:rPr lang="en-US" sz="3600" b="1" dirty="0">
                <a:latin typeface="Arial" charset="0"/>
                <a:ea typeface="Arial" charset="0"/>
                <a:cs typeface="Arial" charset="0"/>
              </a:rPr>
              <a:t>Big fire = big water!</a:t>
            </a:r>
          </a:p>
          <a:p>
            <a:pPr marL="609600" indent="-609600" eaLnBrk="1" hangingPunct="1"/>
            <a:endParaRPr lang="en-US" sz="3600" b="1" dirty="0">
              <a:latin typeface="Arial" charset="0"/>
              <a:ea typeface="Arial" charset="0"/>
              <a:cs typeface="Arial" charset="0"/>
            </a:endParaRPr>
          </a:p>
          <a:p>
            <a:pPr marL="609600" indent="-609600" eaLnBrk="1" hangingPunct="1"/>
            <a:r>
              <a:rPr lang="en-US" sz="3600" dirty="0">
                <a:latin typeface="Arial" charset="0"/>
                <a:ea typeface="Arial" charset="0"/>
                <a:cs typeface="Arial" charset="0"/>
              </a:rPr>
              <a:t>If you don</a:t>
            </a:r>
            <a:r>
              <a:rPr lang="ja-JP" altLang="en-US" sz="3600" dirty="0">
                <a:latin typeface="Arial" charset="0"/>
                <a:ea typeface="Arial" charset="0"/>
                <a:cs typeface="Arial" charset="0"/>
              </a:rPr>
              <a:t>’</a:t>
            </a:r>
            <a:r>
              <a:rPr lang="en-US" altLang="ja-JP" sz="3600" dirty="0">
                <a:latin typeface="Arial" charset="0"/>
                <a:ea typeface="Arial" charset="0"/>
                <a:cs typeface="Arial" charset="0"/>
              </a:rPr>
              <a:t>t say it, you didn’t do it!</a:t>
            </a:r>
          </a:p>
          <a:p>
            <a:pPr marL="609600" indent="-609600" eaLnBrk="1" hangingPunct="1"/>
            <a:endParaRPr lang="en-US" altLang="ja-JP" sz="3600" dirty="0">
              <a:latin typeface="Arial" charset="0"/>
              <a:ea typeface="Arial" charset="0"/>
              <a:cs typeface="Arial" charset="0"/>
            </a:endParaRPr>
          </a:p>
          <a:p>
            <a:pPr marL="609600" indent="-609600" eaLnBrk="1" hangingPunct="1"/>
            <a:r>
              <a:rPr lang="en-US" sz="3600" b="1" dirty="0">
                <a:latin typeface="Arial" charset="0"/>
                <a:ea typeface="Arial" charset="0"/>
                <a:cs typeface="Arial" charset="0"/>
              </a:rPr>
              <a:t>Ask for </a:t>
            </a:r>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CAN</a:t>
            </a:r>
            <a:r>
              <a:rPr lang="ja-JP" altLang="en-US" sz="3600" b="1" dirty="0">
                <a:latin typeface="Arial" charset="0"/>
                <a:ea typeface="Arial" charset="0"/>
                <a:cs typeface="Arial" charset="0"/>
              </a:rPr>
              <a:t>”</a:t>
            </a:r>
            <a:r>
              <a:rPr lang="en-US" altLang="ja-JP" sz="3600" b="1" dirty="0">
                <a:latin typeface="Arial" charset="0"/>
                <a:ea typeface="Arial" charset="0"/>
                <a:cs typeface="Arial" charset="0"/>
              </a:rPr>
              <a:t> reports</a:t>
            </a:r>
          </a:p>
          <a:p>
            <a:pPr marL="609600" indent="-609600">
              <a:lnSpc>
                <a:spcPct val="90000"/>
              </a:lnSpc>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37290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8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5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8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838200" y="0"/>
            <a:ext cx="7772400" cy="1295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54274" name="Rectangle 3"/>
          <p:cNvSpPr>
            <a:spLocks noGrp="1" noChangeArrowheads="1"/>
          </p:cNvSpPr>
          <p:nvPr>
            <p:ph type="body" idx="4294967295"/>
          </p:nvPr>
        </p:nvSpPr>
        <p:spPr>
          <a:xfrm>
            <a:off x="76200" y="1295400"/>
            <a:ext cx="8534400" cy="4724400"/>
          </a:xfrm>
        </p:spPr>
        <p:txBody>
          <a:bodyPr/>
          <a:lstStyle/>
          <a:p>
            <a:pPr marL="609600" indent="-609600" eaLnBrk="1" hangingPunct="1">
              <a:lnSpc>
                <a:spcPct val="90000"/>
              </a:lnSpc>
              <a:defRPr/>
            </a:pPr>
            <a:r>
              <a:rPr lang="en-US" sz="3600" dirty="0">
                <a:latin typeface="Arial" charset="0"/>
                <a:ea typeface="Arial" charset="0"/>
                <a:cs typeface="Arial" charset="0"/>
              </a:rPr>
              <a:t>Provide a detailed, concise &amp; appropriate size-up </a:t>
            </a:r>
            <a:r>
              <a:rPr lang="en-US" sz="3600" u="sng" dirty="0">
                <a:latin typeface="Arial" charset="0"/>
                <a:ea typeface="Arial" charset="0"/>
                <a:cs typeface="Arial" charset="0"/>
              </a:rPr>
              <a:t>and</a:t>
            </a:r>
            <a:r>
              <a:rPr lang="en-US" sz="3600" dirty="0">
                <a:latin typeface="Arial" charset="0"/>
                <a:ea typeface="Arial" charset="0"/>
                <a:cs typeface="Arial" charset="0"/>
              </a:rPr>
              <a:t> radio reports</a:t>
            </a:r>
          </a:p>
          <a:p>
            <a:pPr marL="609600" indent="-609600" eaLnBrk="1" hangingPunct="1">
              <a:lnSpc>
                <a:spcPct val="90000"/>
              </a:lnSpc>
              <a:defRPr/>
            </a:pPr>
            <a:endParaRPr lang="en-US" sz="1600" dirty="0">
              <a:latin typeface="Arial" charset="0"/>
              <a:ea typeface="Arial" charset="0"/>
              <a:cs typeface="Arial" charset="0"/>
            </a:endParaRPr>
          </a:p>
          <a:p>
            <a:pPr marL="609600" indent="-609600" eaLnBrk="1" hangingPunct="1">
              <a:lnSpc>
                <a:spcPct val="90000"/>
              </a:lnSpc>
              <a:defRPr/>
            </a:pPr>
            <a:r>
              <a:rPr lang="en-US" sz="3600" b="1" dirty="0">
                <a:latin typeface="Arial" charset="0"/>
                <a:ea typeface="Arial" charset="0"/>
                <a:cs typeface="Arial" charset="0"/>
              </a:rPr>
              <a:t>When assigning units:</a:t>
            </a:r>
          </a:p>
          <a:p>
            <a:pPr marL="609600" indent="-609600" eaLnBrk="1" hangingPunct="1">
              <a:lnSpc>
                <a:spcPct val="90000"/>
              </a:lnSpc>
              <a:defRPr/>
            </a:pPr>
            <a:endParaRPr lang="en-US" sz="1600" b="1" dirty="0">
              <a:latin typeface="Arial" charset="0"/>
              <a:ea typeface="Arial" charset="0"/>
              <a:cs typeface="Arial" charset="0"/>
            </a:endParaRPr>
          </a:p>
          <a:p>
            <a:pPr marL="990600" lvl="1" indent="-533400" eaLnBrk="1" hangingPunct="1">
              <a:lnSpc>
                <a:spcPct val="90000"/>
              </a:lnSpc>
              <a:defRPr/>
            </a:pPr>
            <a:r>
              <a:rPr lang="en-US" sz="3200" dirty="0">
                <a:latin typeface="Arial" charset="0"/>
                <a:ea typeface="Arial" charset="0"/>
                <a:cs typeface="Arial" charset="0"/>
              </a:rPr>
              <a:t>Advise them what they’</a:t>
            </a:r>
            <a:r>
              <a:rPr lang="en-US" altLang="ja-JP" sz="3200" dirty="0">
                <a:latin typeface="Arial" charset="0"/>
                <a:ea typeface="Arial" charset="0"/>
                <a:cs typeface="Arial" charset="0"/>
              </a:rPr>
              <a:t>ll be called (ICS terminology) or who they’ll report to</a:t>
            </a:r>
          </a:p>
          <a:p>
            <a:pPr marL="457200" lvl="1" indent="0" eaLnBrk="1" hangingPunct="1">
              <a:lnSpc>
                <a:spcPct val="90000"/>
              </a:lnSpc>
              <a:buFontTx/>
              <a:buNone/>
              <a:defRPr/>
            </a:pPr>
            <a:endParaRPr lang="en-US" altLang="ja-JP" sz="1800" dirty="0">
              <a:latin typeface="Arial" charset="0"/>
              <a:ea typeface="Arial" charset="0"/>
              <a:cs typeface="Arial" charset="0"/>
            </a:endParaRPr>
          </a:p>
          <a:p>
            <a:pPr marL="990600" lvl="1" indent="-533400" eaLnBrk="1" hangingPunct="1">
              <a:lnSpc>
                <a:spcPct val="90000"/>
              </a:lnSpc>
              <a:defRPr/>
            </a:pPr>
            <a:r>
              <a:rPr lang="en-US" sz="3200" dirty="0">
                <a:latin typeface="Arial" charset="0"/>
                <a:ea typeface="Arial" charset="0"/>
                <a:cs typeface="Arial" charset="0"/>
              </a:rPr>
              <a:t>Give clear, concise orders that contain tactical objectives (1 to 3 total)</a:t>
            </a:r>
          </a:p>
        </p:txBody>
      </p:sp>
    </p:spTree>
    <p:extLst>
      <p:ext uri="{BB962C8B-B14F-4D97-AF65-F5344CB8AC3E}">
        <p14:creationId xmlns:p14="http://schemas.microsoft.com/office/powerpoint/2010/main" val="34236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80898" name="Rectangle 3"/>
          <p:cNvSpPr>
            <a:spLocks noGrp="1" noChangeArrowheads="1"/>
          </p:cNvSpPr>
          <p:nvPr>
            <p:ph type="body" idx="4294967295"/>
          </p:nvPr>
        </p:nvSpPr>
        <p:spPr>
          <a:xfrm>
            <a:off x="381000" y="1524000"/>
            <a:ext cx="8229600" cy="4495800"/>
          </a:xfrm>
        </p:spPr>
        <p:txBody>
          <a:bodyPr/>
          <a:lstStyle/>
          <a:p>
            <a:pPr marL="609600" indent="-609600" eaLnBrk="1" hangingPunct="1">
              <a:lnSpc>
                <a:spcPct val="90000"/>
              </a:lnSpc>
            </a:pPr>
            <a:r>
              <a:rPr lang="en-US" sz="3600" b="1" dirty="0">
                <a:latin typeface="Arial" charset="0"/>
                <a:ea typeface="Arial" charset="0"/>
                <a:cs typeface="Arial" charset="0"/>
              </a:rPr>
              <a:t>If provided paperwork, use it</a:t>
            </a:r>
          </a:p>
          <a:p>
            <a:pPr marL="609600" indent="-609600" eaLnBrk="1" hangingPunct="1">
              <a:lnSpc>
                <a:spcPct val="90000"/>
              </a:lnSpc>
            </a:pPr>
            <a:endParaRPr lang="en-US" sz="3600" b="1" dirty="0">
              <a:latin typeface="Arial" charset="0"/>
              <a:ea typeface="Arial" charset="0"/>
              <a:cs typeface="Arial" charset="0"/>
            </a:endParaRPr>
          </a:p>
          <a:p>
            <a:pPr marL="609600" indent="-609600" eaLnBrk="1" hangingPunct="1">
              <a:lnSpc>
                <a:spcPct val="90000"/>
              </a:lnSpc>
            </a:pPr>
            <a:r>
              <a:rPr lang="en-US" sz="3600" dirty="0">
                <a:latin typeface="Arial" charset="0"/>
                <a:ea typeface="Arial" charset="0"/>
                <a:cs typeface="Arial" charset="0"/>
              </a:rPr>
              <a:t>Remember the incident doesn’t </a:t>
            </a:r>
            <a:r>
              <a:rPr lang="en-US" altLang="ja-JP" sz="3600" u="sng" dirty="0">
                <a:latin typeface="Arial" charset="0"/>
                <a:ea typeface="Arial" charset="0"/>
                <a:cs typeface="Arial" charset="0"/>
              </a:rPr>
              <a:t>start</a:t>
            </a:r>
            <a:r>
              <a:rPr lang="en-US" altLang="ja-JP" sz="3600" dirty="0">
                <a:latin typeface="Arial" charset="0"/>
                <a:ea typeface="Arial" charset="0"/>
                <a:cs typeface="Arial" charset="0"/>
              </a:rPr>
              <a:t> when the bell goes off, &amp; doesn‘t </a:t>
            </a:r>
            <a:r>
              <a:rPr lang="en-US" altLang="ja-JP" sz="3600" u="sng" dirty="0">
                <a:latin typeface="Arial" charset="0"/>
                <a:ea typeface="Arial" charset="0"/>
                <a:cs typeface="Arial" charset="0"/>
              </a:rPr>
              <a:t>end</a:t>
            </a:r>
            <a:r>
              <a:rPr lang="en-US" altLang="ja-JP" sz="3600" dirty="0">
                <a:latin typeface="Arial" charset="0"/>
                <a:ea typeface="Arial" charset="0"/>
                <a:cs typeface="Arial" charset="0"/>
              </a:rPr>
              <a:t> when you leave the scene</a:t>
            </a:r>
          </a:p>
          <a:p>
            <a:pPr marL="609600" indent="-609600">
              <a:lnSpc>
                <a:spcPct val="90000"/>
              </a:lnSpc>
              <a:buFontTx/>
              <a:buNone/>
            </a:pPr>
            <a:endParaRPr lang="en-US" sz="2800" dirty="0">
              <a:latin typeface="Times New Roman" charset="0"/>
              <a:ea typeface="ＭＳ Ｐゴシック" charset="0"/>
            </a:endParaRPr>
          </a:p>
        </p:txBody>
      </p:sp>
    </p:spTree>
    <p:extLst>
      <p:ext uri="{BB962C8B-B14F-4D97-AF65-F5344CB8AC3E}">
        <p14:creationId xmlns:p14="http://schemas.microsoft.com/office/powerpoint/2010/main" val="87579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8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838200" y="-152400"/>
            <a:ext cx="7772400" cy="14478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81922" name="Rectangle 3"/>
          <p:cNvSpPr>
            <a:spLocks noGrp="1" noChangeArrowheads="1"/>
          </p:cNvSpPr>
          <p:nvPr>
            <p:ph type="body" idx="4294967295"/>
          </p:nvPr>
        </p:nvSpPr>
        <p:spPr>
          <a:xfrm>
            <a:off x="152400" y="1447800"/>
            <a:ext cx="8458200" cy="4572000"/>
          </a:xfrm>
        </p:spPr>
        <p:txBody>
          <a:bodyPr/>
          <a:lstStyle/>
          <a:p>
            <a:pPr marL="609600" indent="-609600" eaLnBrk="1" hangingPunct="1"/>
            <a:r>
              <a:rPr lang="en-US" dirty="0">
                <a:latin typeface="Arial" charset="0"/>
                <a:ea typeface="Arial" charset="0"/>
                <a:cs typeface="Arial" charset="0"/>
              </a:rPr>
              <a:t>Ensure </a:t>
            </a:r>
            <a:r>
              <a:rPr lang="ja-JP" altLang="en-US" dirty="0">
                <a:latin typeface="Arial" charset="0"/>
                <a:ea typeface="Arial" charset="0"/>
                <a:cs typeface="Arial" charset="0"/>
              </a:rPr>
              <a:t>“</a:t>
            </a:r>
            <a:r>
              <a:rPr lang="en-US" altLang="ja-JP" b="1" i="1" u="sng" dirty="0">
                <a:latin typeface="Arial" charset="0"/>
                <a:ea typeface="Arial" charset="0"/>
                <a:cs typeface="Arial" charset="0"/>
              </a:rPr>
              <a:t>BENCHMARKS</a:t>
            </a:r>
            <a:r>
              <a:rPr lang="ja-JP" altLang="en-US" dirty="0">
                <a:latin typeface="Arial" charset="0"/>
                <a:ea typeface="Arial" charset="0"/>
                <a:cs typeface="Arial" charset="0"/>
              </a:rPr>
              <a:t>”</a:t>
            </a:r>
            <a:r>
              <a:rPr lang="en-US" altLang="ja-JP" dirty="0">
                <a:latin typeface="Arial" charset="0"/>
                <a:ea typeface="Arial" charset="0"/>
                <a:cs typeface="Arial" charset="0"/>
              </a:rPr>
              <a:t> are stated:</a:t>
            </a:r>
          </a:p>
          <a:p>
            <a:pPr marL="990600" lvl="1" indent="-533400" eaLnBrk="1" hangingPunct="1"/>
            <a:r>
              <a:rPr lang="en-US" sz="2400" dirty="0">
                <a:latin typeface="Arial" charset="0"/>
                <a:ea typeface="Arial" charset="0"/>
                <a:cs typeface="Arial" charset="0"/>
              </a:rPr>
              <a:t>Establish Command / Command Post location</a:t>
            </a:r>
          </a:p>
          <a:p>
            <a:pPr marL="990600" lvl="1" indent="-533400" eaLnBrk="1" hangingPunct="1"/>
            <a:r>
              <a:rPr lang="en-US" sz="2400" b="1" dirty="0">
                <a:latin typeface="Arial" charset="0"/>
                <a:ea typeface="Arial" charset="0"/>
                <a:cs typeface="Arial" charset="0"/>
              </a:rPr>
              <a:t>2 in / 2 out established or not established  / RIC</a:t>
            </a:r>
          </a:p>
          <a:p>
            <a:pPr marL="990600" lvl="1" indent="-533400" eaLnBrk="1" hangingPunct="1"/>
            <a:r>
              <a:rPr lang="en-US" sz="2400" dirty="0">
                <a:latin typeface="Arial" charset="0"/>
                <a:ea typeface="Arial" charset="0"/>
                <a:cs typeface="Arial" charset="0"/>
              </a:rPr>
              <a:t>Strategic mode / Objectives</a:t>
            </a:r>
          </a:p>
          <a:p>
            <a:pPr marL="990600" lvl="1" indent="-533400" eaLnBrk="1" hangingPunct="1"/>
            <a:r>
              <a:rPr lang="en-US" sz="2400" b="1" dirty="0">
                <a:latin typeface="Arial" charset="0"/>
                <a:ea typeface="Arial" charset="0"/>
                <a:cs typeface="Arial" charset="0"/>
              </a:rPr>
              <a:t>Water supply </a:t>
            </a:r>
          </a:p>
          <a:p>
            <a:pPr marL="990600" lvl="1" indent="-533400" eaLnBrk="1" hangingPunct="1"/>
            <a:r>
              <a:rPr lang="en-US" sz="2400" dirty="0">
                <a:latin typeface="Arial" charset="0"/>
                <a:ea typeface="Arial" charset="0"/>
                <a:cs typeface="Arial" charset="0"/>
              </a:rPr>
              <a:t>Staging area location</a:t>
            </a:r>
          </a:p>
          <a:p>
            <a:pPr marL="990600" lvl="1" indent="-533400" eaLnBrk="1" hangingPunct="1"/>
            <a:r>
              <a:rPr lang="en-US" sz="2400" b="1" dirty="0">
                <a:latin typeface="Arial" charset="0"/>
                <a:ea typeface="Arial" charset="0"/>
                <a:cs typeface="Arial" charset="0"/>
              </a:rPr>
              <a:t>All clear / Secondary search completed</a:t>
            </a:r>
          </a:p>
          <a:p>
            <a:pPr marL="990600" lvl="1" indent="-533400" eaLnBrk="1" hangingPunct="1"/>
            <a:r>
              <a:rPr lang="en-US" sz="2400" dirty="0">
                <a:latin typeface="Arial" charset="0"/>
                <a:ea typeface="Arial" charset="0"/>
                <a:cs typeface="Arial" charset="0"/>
              </a:rPr>
              <a:t>Utilities secured</a:t>
            </a:r>
          </a:p>
          <a:p>
            <a:pPr marL="990600" lvl="1" indent="-533400" eaLnBrk="1" hangingPunct="1"/>
            <a:r>
              <a:rPr lang="en-US" sz="2400" b="1" dirty="0">
                <a:latin typeface="Arial" charset="0"/>
                <a:ea typeface="Arial" charset="0"/>
                <a:cs typeface="Arial" charset="0"/>
              </a:rPr>
              <a:t>PARs</a:t>
            </a:r>
          </a:p>
          <a:p>
            <a:pPr marL="990600" lvl="1" indent="-533400" eaLnBrk="1" hangingPunct="1"/>
            <a:r>
              <a:rPr lang="en-US" sz="2400" dirty="0">
                <a:latin typeface="Arial" charset="0"/>
                <a:ea typeface="Arial" charset="0"/>
                <a:cs typeface="Arial" charset="0"/>
              </a:rPr>
              <a:t>Under control</a:t>
            </a: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p:txBody>
      </p:sp>
    </p:spTree>
    <p:extLst>
      <p:ext uri="{BB962C8B-B14F-4D97-AF65-F5344CB8AC3E}">
        <p14:creationId xmlns:p14="http://schemas.microsoft.com/office/powerpoint/2010/main" val="40461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2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2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2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19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304800" y="-228600"/>
            <a:ext cx="8305800" cy="1676400"/>
          </a:xfrm>
        </p:spPr>
        <p:txBody>
          <a:bodyPr/>
          <a:lstStyle/>
          <a:p>
            <a:pPr>
              <a:defRPr/>
            </a:pPr>
            <a:r>
              <a:rPr lang="en-US" b="1" dirty="0">
                <a:latin typeface="Arial" charset="0"/>
                <a:ea typeface="Arial" charset="0"/>
                <a:cs typeface="Arial" charset="0"/>
              </a:rPr>
              <a:t>EMERGENCY SIMULATION:</a:t>
            </a:r>
            <a:br>
              <a:rPr lang="en-US" b="1" dirty="0">
                <a:latin typeface="Arial" charset="0"/>
                <a:ea typeface="Arial" charset="0"/>
                <a:cs typeface="Arial" charset="0"/>
              </a:rPr>
            </a:br>
            <a:r>
              <a:rPr lang="en-US" b="1" dirty="0">
                <a:latin typeface="Arial" charset="0"/>
                <a:ea typeface="Arial" charset="0"/>
                <a:cs typeface="Arial" charset="0"/>
              </a:rPr>
              <a:t> </a:t>
            </a:r>
            <a:r>
              <a:rPr lang="en-US" b="1" i="1" u="sng" dirty="0">
                <a:latin typeface="Arial" charset="0"/>
                <a:ea typeface="Arial" charset="0"/>
                <a:cs typeface="Arial" charset="0"/>
              </a:rPr>
              <a:t>- Key Points -</a:t>
            </a:r>
          </a:p>
        </p:txBody>
      </p:sp>
      <p:sp>
        <p:nvSpPr>
          <p:cNvPr id="82946" name="Rectangle 3"/>
          <p:cNvSpPr>
            <a:spLocks noGrp="1" noChangeArrowheads="1"/>
          </p:cNvSpPr>
          <p:nvPr>
            <p:ph type="body" idx="4294967295"/>
          </p:nvPr>
        </p:nvSpPr>
        <p:spPr>
          <a:xfrm>
            <a:off x="304800" y="1371600"/>
            <a:ext cx="8305800" cy="4724400"/>
          </a:xfrm>
        </p:spPr>
        <p:txBody>
          <a:bodyPr/>
          <a:lstStyle/>
          <a:p>
            <a:pPr marL="609600" indent="-609600" eaLnBrk="1" hangingPunct="1"/>
            <a:r>
              <a:rPr lang="en-US" dirty="0">
                <a:latin typeface="Arial" charset="0"/>
                <a:ea typeface="Arial" charset="0"/>
                <a:cs typeface="Arial" charset="0"/>
              </a:rPr>
              <a:t>Ensure </a:t>
            </a:r>
            <a:r>
              <a:rPr lang="ja-JP" altLang="en-US" dirty="0">
                <a:latin typeface="Arial" charset="0"/>
                <a:ea typeface="Arial" charset="0"/>
                <a:cs typeface="Arial" charset="0"/>
              </a:rPr>
              <a:t>“</a:t>
            </a:r>
            <a:r>
              <a:rPr lang="en-US" altLang="ja-JP" b="1" i="1" u="sng" dirty="0">
                <a:latin typeface="Arial" charset="0"/>
                <a:ea typeface="Arial" charset="0"/>
                <a:cs typeface="Arial" charset="0"/>
              </a:rPr>
              <a:t>NOTIFICATIONS</a:t>
            </a:r>
            <a:r>
              <a:rPr lang="ja-JP" altLang="en-US" dirty="0">
                <a:latin typeface="Arial" charset="0"/>
                <a:ea typeface="Arial" charset="0"/>
                <a:cs typeface="Arial" charset="0"/>
              </a:rPr>
              <a:t>”</a:t>
            </a:r>
            <a:r>
              <a:rPr lang="en-US" altLang="ja-JP" dirty="0">
                <a:latin typeface="Arial" charset="0"/>
                <a:ea typeface="Arial" charset="0"/>
                <a:cs typeface="Arial" charset="0"/>
              </a:rPr>
              <a:t> are stated:</a:t>
            </a:r>
          </a:p>
          <a:p>
            <a:pPr marL="990600" lvl="1" indent="-533400">
              <a:buFontTx/>
              <a:buChar char="-"/>
            </a:pPr>
            <a:r>
              <a:rPr lang="en-US" sz="2400" dirty="0">
                <a:latin typeface="Arial" charset="0"/>
                <a:ea typeface="Arial" charset="0"/>
                <a:cs typeface="Arial" charset="0"/>
              </a:rPr>
              <a:t>Utility company (gas &amp; electric)</a:t>
            </a:r>
          </a:p>
          <a:p>
            <a:pPr marL="990600" lvl="1" indent="-533400">
              <a:buFontTx/>
              <a:buChar char="-"/>
            </a:pPr>
            <a:r>
              <a:rPr lang="en-US" sz="2400" b="1" dirty="0">
                <a:latin typeface="Arial" charset="0"/>
                <a:ea typeface="Arial" charset="0"/>
                <a:cs typeface="Arial" charset="0"/>
              </a:rPr>
              <a:t>Law enforcement (&amp; supervisor)</a:t>
            </a:r>
          </a:p>
          <a:p>
            <a:pPr marL="990600" lvl="1" indent="-533400">
              <a:buFontTx/>
              <a:buChar char="-"/>
            </a:pPr>
            <a:r>
              <a:rPr lang="en-US" sz="2400" dirty="0">
                <a:latin typeface="Arial" charset="0"/>
                <a:ea typeface="Arial" charset="0"/>
                <a:cs typeface="Arial" charset="0"/>
              </a:rPr>
              <a:t>Ambulance (&amp; supervisor)</a:t>
            </a:r>
          </a:p>
          <a:p>
            <a:pPr marL="990600" lvl="1" indent="-533400">
              <a:buFontTx/>
              <a:buChar char="-"/>
            </a:pPr>
            <a:r>
              <a:rPr lang="en-US" sz="2400" b="1" dirty="0">
                <a:latin typeface="Arial" charset="0"/>
                <a:ea typeface="Arial" charset="0"/>
                <a:cs typeface="Arial" charset="0"/>
              </a:rPr>
              <a:t>Key FD personnel (Safety, PIO, Fire Investigator, Senior Staff, Duty Chief, etc.)</a:t>
            </a:r>
          </a:p>
          <a:p>
            <a:pPr marL="990600" lvl="1" indent="-533400">
              <a:buFontTx/>
              <a:buChar char="-"/>
            </a:pPr>
            <a:r>
              <a:rPr lang="en-US" sz="2400" dirty="0">
                <a:latin typeface="Arial" charset="0"/>
                <a:ea typeface="Arial" charset="0"/>
                <a:cs typeface="Arial" charset="0"/>
              </a:rPr>
              <a:t>Station move-ups / Volunteer call-back</a:t>
            </a:r>
          </a:p>
          <a:p>
            <a:pPr marL="990600" lvl="1" indent="-533400">
              <a:buFontTx/>
              <a:buChar char="-"/>
            </a:pPr>
            <a:r>
              <a:rPr lang="en-US" sz="2400" b="1" dirty="0">
                <a:latin typeface="Arial" charset="0"/>
                <a:ea typeface="Arial" charset="0"/>
                <a:cs typeface="Arial" charset="0"/>
              </a:rPr>
              <a:t>Mass Casualty Incident alert</a:t>
            </a:r>
          </a:p>
          <a:p>
            <a:pPr marL="990600" lvl="1" indent="-533400">
              <a:buFontTx/>
              <a:buChar char="-"/>
            </a:pPr>
            <a:r>
              <a:rPr lang="en-US" sz="2400" dirty="0">
                <a:latin typeface="Arial" charset="0"/>
                <a:ea typeface="Arial" charset="0"/>
                <a:cs typeface="Arial" charset="0"/>
              </a:rPr>
              <a:t>Board-up Company / American Red Cross</a:t>
            </a:r>
          </a:p>
          <a:p>
            <a:pPr marL="990600" lvl="1" indent="-533400">
              <a:buFontTx/>
              <a:buChar char="-"/>
            </a:pPr>
            <a:r>
              <a:rPr lang="en-US" sz="2400" b="1" dirty="0">
                <a:latin typeface="Arial" charset="0"/>
                <a:ea typeface="Arial" charset="0"/>
                <a:cs typeface="Arial" charset="0"/>
              </a:rPr>
              <a:t>City officials (Building Official, City Manager)</a:t>
            </a:r>
          </a:p>
          <a:p>
            <a:pPr marL="609600" indent="-609600">
              <a:buFontTx/>
              <a:buChar char="-"/>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609600" indent="-609600">
              <a:buFontTx/>
              <a:buNone/>
            </a:pPr>
            <a:endParaRPr lang="en-US" sz="28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a:p>
            <a:pPr marL="990600" lvl="1" indent="-533400">
              <a:buFontTx/>
              <a:buNone/>
            </a:pPr>
            <a:endParaRPr lang="en-US" sz="2400" dirty="0">
              <a:latin typeface="Times New Roman" charset="0"/>
              <a:ea typeface="ＭＳ Ｐゴシック" charset="0"/>
            </a:endParaRPr>
          </a:p>
        </p:txBody>
      </p:sp>
    </p:spTree>
    <p:extLst>
      <p:ext uri="{BB962C8B-B14F-4D97-AF65-F5344CB8AC3E}">
        <p14:creationId xmlns:p14="http://schemas.microsoft.com/office/powerpoint/2010/main" val="248486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294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94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94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94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94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9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52400" y="0"/>
            <a:ext cx="8839200" cy="1143000"/>
          </a:xfrm>
        </p:spPr>
        <p:txBody>
          <a:bodyPr/>
          <a:lstStyle/>
          <a:p>
            <a:pPr>
              <a:defRPr/>
            </a:pPr>
            <a:r>
              <a:rPr lang="en-US" sz="6000" b="1" u="sng" dirty="0">
                <a:latin typeface="Arial" charset="0"/>
                <a:ea typeface="Arial" charset="0"/>
                <a:cs typeface="Arial" charset="0"/>
              </a:rPr>
              <a:t>INDIVIDUAL ACTIVITY:</a:t>
            </a:r>
          </a:p>
        </p:txBody>
      </p:sp>
      <p:sp>
        <p:nvSpPr>
          <p:cNvPr id="83970" name="Rectangle 3"/>
          <p:cNvSpPr>
            <a:spLocks noGrp="1" noChangeArrowheads="1"/>
          </p:cNvSpPr>
          <p:nvPr>
            <p:ph type="body" idx="4294967295"/>
          </p:nvPr>
        </p:nvSpPr>
        <p:spPr>
          <a:xfrm>
            <a:off x="0" y="1371600"/>
            <a:ext cx="8839200" cy="4648200"/>
          </a:xfrm>
        </p:spPr>
        <p:txBody>
          <a:bodyPr/>
          <a:lstStyle/>
          <a:p>
            <a:pPr marL="609600" indent="-609600" algn="ctr">
              <a:lnSpc>
                <a:spcPct val="80000"/>
              </a:lnSpc>
              <a:buFontTx/>
              <a:buNone/>
            </a:pPr>
            <a:endParaRPr lang="en-US" sz="4400" dirty="0">
              <a:latin typeface="Times New Roman" charset="0"/>
              <a:ea typeface="ＭＳ Ｐゴシック" charset="0"/>
            </a:endParaRPr>
          </a:p>
          <a:p>
            <a:pPr marL="609600" indent="-609600" algn="ctr">
              <a:lnSpc>
                <a:spcPct val="80000"/>
              </a:lnSpc>
              <a:buFontTx/>
              <a:buNone/>
            </a:pPr>
            <a:r>
              <a:rPr lang="en-US" sz="4000" b="1" u="sng" dirty="0">
                <a:latin typeface="Arial" charset="0"/>
                <a:ea typeface="Arial" charset="0"/>
                <a:cs typeface="Arial" charset="0"/>
              </a:rPr>
              <a:t>Report On Conditions Practice</a:t>
            </a:r>
          </a:p>
          <a:p>
            <a:pPr marL="609600" indent="-609600" algn="ctr">
              <a:lnSpc>
                <a:spcPct val="80000"/>
              </a:lnSpc>
              <a:buFontTx/>
              <a:buNone/>
            </a:pPr>
            <a:endParaRPr lang="en-US" sz="4000" b="1" u="sng" dirty="0">
              <a:latin typeface="Arial" charset="0"/>
              <a:ea typeface="Arial" charset="0"/>
              <a:cs typeface="Arial" charset="0"/>
            </a:endParaRPr>
          </a:p>
          <a:p>
            <a:pPr marL="609600" indent="-609600" algn="ctr">
              <a:lnSpc>
                <a:spcPct val="80000"/>
              </a:lnSpc>
              <a:buFontTx/>
              <a:buNone/>
            </a:pPr>
            <a:r>
              <a:rPr lang="en-US" sz="4000" b="1" dirty="0">
                <a:latin typeface="Arial" charset="0"/>
                <a:ea typeface="Arial" charset="0"/>
                <a:cs typeface="Arial" charset="0"/>
              </a:rPr>
              <a:t>You are the first arriving Officer (Company or Chief) – write out your on scene, 30 seconds or less, radio report</a:t>
            </a:r>
          </a:p>
          <a:p>
            <a:pPr marL="609600" indent="-609600" algn="ctr">
              <a:lnSpc>
                <a:spcPct val="80000"/>
              </a:lnSpc>
              <a:buFontTx/>
              <a:buNone/>
            </a:pPr>
            <a:endParaRPr lang="en-US" sz="4000" b="1" u="sng" dirty="0">
              <a:latin typeface="Times New Roman" charset="0"/>
              <a:ea typeface="ＭＳ Ｐゴシック" charset="0"/>
            </a:endParaRPr>
          </a:p>
          <a:p>
            <a:pPr marL="609600" indent="-609600" algn="ctr">
              <a:lnSpc>
                <a:spcPct val="80000"/>
              </a:lnSpc>
              <a:buFontTx/>
              <a:buNone/>
            </a:pPr>
            <a:endParaRPr lang="en-US" sz="4000" b="1" u="sng" dirty="0">
              <a:latin typeface="Times New Roman" charset="0"/>
              <a:ea typeface="ＭＳ Ｐゴシック" charset="0"/>
            </a:endParaRPr>
          </a:p>
        </p:txBody>
      </p:sp>
    </p:spTree>
    <p:extLst>
      <p:ext uri="{BB962C8B-B14F-4D97-AF65-F5344CB8AC3E}">
        <p14:creationId xmlns:p14="http://schemas.microsoft.com/office/powerpoint/2010/main" val="37252154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8839200" cy="1143000"/>
          </a:xfrm>
        </p:spPr>
        <p:txBody>
          <a:bodyPr>
            <a:noAutofit/>
          </a:bodyPr>
          <a:lstStyle/>
          <a:p>
            <a:pPr eaLnBrk="1" fontAlgn="auto" hangingPunct="1">
              <a:spcAft>
                <a:spcPts val="0"/>
              </a:spcAft>
              <a:defRPr/>
            </a:pPr>
            <a:r>
              <a:rPr lang="en-US" sz="6000" b="1" i="1" u="sng" dirty="0">
                <a:latin typeface="Arial" charset="0"/>
                <a:ea typeface="Arial" charset="0"/>
                <a:cs typeface="Arial" charset="0"/>
              </a:rPr>
              <a:t>Initial</a:t>
            </a:r>
            <a:r>
              <a:rPr lang="en-US" sz="6000" b="1" dirty="0">
                <a:latin typeface="Arial" charset="0"/>
                <a:ea typeface="Arial" charset="0"/>
                <a:cs typeface="Arial" charset="0"/>
              </a:rPr>
              <a:t> RADIO REPORT:</a:t>
            </a:r>
          </a:p>
        </p:txBody>
      </p:sp>
      <p:sp>
        <p:nvSpPr>
          <p:cNvPr id="58370" name="Rectangle 3"/>
          <p:cNvSpPr>
            <a:spLocks noGrp="1" noChangeArrowheads="1"/>
          </p:cNvSpPr>
          <p:nvPr>
            <p:ph idx="1"/>
          </p:nvPr>
        </p:nvSpPr>
        <p:spPr>
          <a:xfrm>
            <a:off x="228600" y="1295400"/>
            <a:ext cx="8839200" cy="4876800"/>
          </a:xfrm>
        </p:spPr>
        <p:txBody>
          <a:bodyPr/>
          <a:lstStyle/>
          <a:p>
            <a:pPr marL="514350" indent="-514350" eaLnBrk="1" hangingPunct="1">
              <a:lnSpc>
                <a:spcPct val="90000"/>
              </a:lnSpc>
              <a:buClr>
                <a:schemeClr val="tx1"/>
              </a:buClr>
              <a:buFontTx/>
              <a:buAutoNum type="arabicPeriod"/>
            </a:pPr>
            <a:r>
              <a:rPr lang="en-US" sz="3600" dirty="0">
                <a:latin typeface="Arial" charset="0"/>
                <a:ea typeface="Arial" charset="0"/>
                <a:cs typeface="Arial" charset="0"/>
              </a:rPr>
              <a:t>Unit ID</a:t>
            </a:r>
          </a:p>
          <a:p>
            <a:pPr marL="514350" indent="-514350" eaLnBrk="1" hangingPunct="1">
              <a:lnSpc>
                <a:spcPct val="90000"/>
              </a:lnSpc>
              <a:buClr>
                <a:schemeClr val="tx1"/>
              </a:buClr>
              <a:buFontTx/>
              <a:buAutoNum type="arabicPeriod"/>
            </a:pPr>
            <a:endParaRPr lang="en-US" sz="1600" dirty="0">
              <a:latin typeface="Arial" charset="0"/>
              <a:ea typeface="Arial" charset="0"/>
              <a:cs typeface="Arial" charset="0"/>
            </a:endParaRPr>
          </a:p>
          <a:p>
            <a:pPr marL="514350" indent="-514350" eaLnBrk="1" hangingPunct="1">
              <a:lnSpc>
                <a:spcPct val="90000"/>
              </a:lnSpc>
              <a:buClr>
                <a:schemeClr val="tx1"/>
              </a:buClr>
              <a:buFontTx/>
              <a:buAutoNum type="arabicPeriod"/>
            </a:pPr>
            <a:r>
              <a:rPr lang="en-US" sz="3600" b="1" dirty="0">
                <a:latin typeface="Arial" charset="0"/>
                <a:ea typeface="Arial" charset="0"/>
                <a:cs typeface="Arial" charset="0"/>
              </a:rPr>
              <a:t>Brief description of </a:t>
            </a:r>
            <a:r>
              <a:rPr lang="en-US" sz="3600" b="1" u="sng" dirty="0">
                <a:latin typeface="Arial" charset="0"/>
                <a:ea typeface="Arial" charset="0"/>
                <a:cs typeface="Arial" charset="0"/>
              </a:rPr>
              <a:t>incident situation</a:t>
            </a:r>
          </a:p>
          <a:p>
            <a:pPr marL="514350" indent="-514350" eaLnBrk="1" hangingPunct="1">
              <a:lnSpc>
                <a:spcPct val="90000"/>
              </a:lnSpc>
              <a:buClr>
                <a:schemeClr val="tx1"/>
              </a:buClr>
              <a:buFontTx/>
              <a:buAutoNum type="arabicPeriod"/>
            </a:pPr>
            <a:endParaRPr lang="en-US" sz="1600" u="sng" dirty="0">
              <a:latin typeface="Arial" charset="0"/>
              <a:ea typeface="Arial" charset="0"/>
              <a:cs typeface="Arial" charset="0"/>
            </a:endParaRPr>
          </a:p>
          <a:p>
            <a:pPr marL="514350" indent="-514350" eaLnBrk="1" hangingPunct="1">
              <a:lnSpc>
                <a:spcPct val="90000"/>
              </a:lnSpc>
              <a:buClr>
                <a:schemeClr val="tx1"/>
              </a:buClr>
              <a:buFontTx/>
              <a:buAutoNum type="arabicPeriod"/>
            </a:pPr>
            <a:r>
              <a:rPr lang="en-US" sz="3600" dirty="0">
                <a:latin typeface="Arial" charset="0"/>
                <a:ea typeface="Arial" charset="0"/>
                <a:cs typeface="Arial" charset="0"/>
              </a:rPr>
              <a:t>Obvious </a:t>
            </a:r>
            <a:r>
              <a:rPr lang="en-US" sz="3600" u="sng" dirty="0">
                <a:latin typeface="Arial" charset="0"/>
                <a:ea typeface="Arial" charset="0"/>
                <a:cs typeface="Arial" charset="0"/>
              </a:rPr>
              <a:t>conditions</a:t>
            </a:r>
          </a:p>
          <a:p>
            <a:pPr marL="514350" indent="-514350" eaLnBrk="1" hangingPunct="1">
              <a:lnSpc>
                <a:spcPct val="90000"/>
              </a:lnSpc>
              <a:buClr>
                <a:schemeClr val="tx1"/>
              </a:buClr>
              <a:buFontTx/>
              <a:buAutoNum type="arabicPeriod"/>
            </a:pPr>
            <a:endParaRPr lang="en-US" sz="1600" u="sng" dirty="0">
              <a:latin typeface="Arial" charset="0"/>
              <a:ea typeface="Arial" charset="0"/>
              <a:cs typeface="Arial" charset="0"/>
            </a:endParaRPr>
          </a:p>
          <a:p>
            <a:pPr marL="514350" indent="-514350" eaLnBrk="1" hangingPunct="1">
              <a:lnSpc>
                <a:spcPct val="90000"/>
              </a:lnSpc>
              <a:buClr>
                <a:schemeClr val="tx1"/>
              </a:buClr>
              <a:buFontTx/>
              <a:buAutoNum type="arabicPeriod"/>
            </a:pPr>
            <a:r>
              <a:rPr lang="en-US" sz="3600" b="1" dirty="0">
                <a:latin typeface="Arial" charset="0"/>
                <a:ea typeface="Arial" charset="0"/>
                <a:cs typeface="Arial" charset="0"/>
              </a:rPr>
              <a:t>Brief description of </a:t>
            </a:r>
            <a:r>
              <a:rPr lang="en-US" sz="3600" b="1" u="sng" dirty="0">
                <a:latin typeface="Arial" charset="0"/>
                <a:ea typeface="Arial" charset="0"/>
                <a:cs typeface="Arial" charset="0"/>
              </a:rPr>
              <a:t>action taken</a:t>
            </a:r>
          </a:p>
          <a:p>
            <a:pPr marL="514350" indent="-514350" eaLnBrk="1" hangingPunct="1">
              <a:lnSpc>
                <a:spcPct val="90000"/>
              </a:lnSpc>
              <a:buClr>
                <a:schemeClr val="tx1"/>
              </a:buClr>
              <a:buFontTx/>
              <a:buAutoNum type="arabicPeriod"/>
            </a:pPr>
            <a:endParaRPr lang="en-US" sz="1600" u="sng" dirty="0">
              <a:latin typeface="Arial" charset="0"/>
              <a:ea typeface="Arial" charset="0"/>
              <a:cs typeface="Arial" charset="0"/>
            </a:endParaRPr>
          </a:p>
          <a:p>
            <a:pPr marL="514350" indent="-514350" eaLnBrk="1" hangingPunct="1">
              <a:lnSpc>
                <a:spcPct val="90000"/>
              </a:lnSpc>
              <a:buClr>
                <a:schemeClr val="tx1"/>
              </a:buClr>
              <a:buFontTx/>
              <a:buAutoNum type="arabicPeriod"/>
            </a:pPr>
            <a:r>
              <a:rPr lang="en-US" sz="3600" dirty="0">
                <a:latin typeface="Arial" charset="0"/>
                <a:ea typeface="Arial" charset="0"/>
                <a:cs typeface="Arial" charset="0"/>
              </a:rPr>
              <a:t>Command </a:t>
            </a:r>
            <a:r>
              <a:rPr lang="en-US" sz="3600" u="sng" dirty="0">
                <a:latin typeface="Arial" charset="0"/>
                <a:ea typeface="Arial" charset="0"/>
                <a:cs typeface="Arial" charset="0"/>
              </a:rPr>
              <a:t>mode</a:t>
            </a:r>
            <a:r>
              <a:rPr lang="en-US" sz="3600" dirty="0">
                <a:latin typeface="Arial" charset="0"/>
                <a:ea typeface="Arial" charset="0"/>
                <a:cs typeface="Arial" charset="0"/>
              </a:rPr>
              <a:t> &amp; command </a:t>
            </a:r>
            <a:r>
              <a:rPr lang="en-US" sz="3600" u="sng" dirty="0">
                <a:latin typeface="Arial" charset="0"/>
                <a:ea typeface="Arial" charset="0"/>
                <a:cs typeface="Arial" charset="0"/>
              </a:rPr>
              <a:t>post</a:t>
            </a:r>
            <a:r>
              <a:rPr lang="en-US" sz="3600" dirty="0">
                <a:latin typeface="Arial" charset="0"/>
                <a:ea typeface="Arial" charset="0"/>
                <a:cs typeface="Arial" charset="0"/>
              </a:rPr>
              <a:t> location</a:t>
            </a:r>
          </a:p>
        </p:txBody>
      </p:sp>
    </p:spTree>
    <p:extLst>
      <p:ext uri="{BB962C8B-B14F-4D97-AF65-F5344CB8AC3E}">
        <p14:creationId xmlns:p14="http://schemas.microsoft.com/office/powerpoint/2010/main" val="29620807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04800" y="60960"/>
            <a:ext cx="8610600" cy="914400"/>
          </a:xfrm>
        </p:spPr>
        <p:txBody>
          <a:bodyPr>
            <a:noAutofit/>
          </a:bodyPr>
          <a:lstStyle/>
          <a:p>
            <a:pPr eaLnBrk="1" fontAlgn="auto" hangingPunct="1">
              <a:spcAft>
                <a:spcPts val="0"/>
              </a:spcAft>
              <a:defRPr/>
            </a:pPr>
            <a:r>
              <a:rPr lang="en-US" sz="6000" b="1" i="1" u="sng" dirty="0">
                <a:latin typeface="Arial" charset="0"/>
                <a:ea typeface="Arial" charset="0"/>
                <a:cs typeface="Arial" charset="0"/>
              </a:rPr>
              <a:t>Initial</a:t>
            </a:r>
            <a:r>
              <a:rPr lang="en-US" sz="6000" b="1" dirty="0">
                <a:latin typeface="Arial" charset="0"/>
                <a:ea typeface="Arial" charset="0"/>
                <a:cs typeface="Arial" charset="0"/>
              </a:rPr>
              <a:t> RADIO REPORT:</a:t>
            </a:r>
          </a:p>
        </p:txBody>
      </p:sp>
      <p:sp>
        <p:nvSpPr>
          <p:cNvPr id="60418" name="Rectangle 3"/>
          <p:cNvSpPr>
            <a:spLocks noGrp="1" noChangeArrowheads="1"/>
          </p:cNvSpPr>
          <p:nvPr>
            <p:ph idx="1"/>
          </p:nvPr>
        </p:nvSpPr>
        <p:spPr>
          <a:xfrm>
            <a:off x="304800" y="1371600"/>
            <a:ext cx="8610600" cy="5181600"/>
          </a:xfrm>
        </p:spPr>
        <p:txBody>
          <a:bodyPr/>
          <a:lstStyle/>
          <a:p>
            <a:pPr marL="514350" indent="-514350" eaLnBrk="1" hangingPunct="1">
              <a:buClr>
                <a:schemeClr val="tx1"/>
              </a:buClr>
              <a:buFontTx/>
              <a:buAutoNum type="arabicPeriod" startAt="6"/>
            </a:pPr>
            <a:r>
              <a:rPr lang="en-US" sz="3600" b="1" dirty="0">
                <a:latin typeface="Arial" charset="0"/>
                <a:ea typeface="Arial" charset="0"/>
                <a:cs typeface="Arial" charset="0"/>
              </a:rPr>
              <a:t>Strategic </a:t>
            </a:r>
            <a:r>
              <a:rPr lang="en-US" sz="3600" b="1" u="sng" dirty="0">
                <a:latin typeface="Arial" charset="0"/>
                <a:ea typeface="Arial" charset="0"/>
                <a:cs typeface="Arial" charset="0"/>
              </a:rPr>
              <a:t>mode</a:t>
            </a:r>
          </a:p>
          <a:p>
            <a:pPr marL="514350" indent="-514350" eaLnBrk="1" hangingPunct="1">
              <a:buClr>
                <a:schemeClr val="tx1"/>
              </a:buClr>
              <a:buFontTx/>
              <a:buAutoNum type="arabicPeriod" startAt="6"/>
            </a:pPr>
            <a:endParaRPr lang="en-US" sz="1400" u="sng" dirty="0">
              <a:latin typeface="Arial" charset="0"/>
              <a:ea typeface="Arial" charset="0"/>
              <a:cs typeface="Arial" charset="0"/>
            </a:endParaRPr>
          </a:p>
          <a:p>
            <a:pPr marL="514350" indent="-514350" eaLnBrk="1" hangingPunct="1">
              <a:buClr>
                <a:schemeClr val="tx1"/>
              </a:buClr>
              <a:buFontTx/>
              <a:buAutoNum type="arabicPeriod" startAt="6"/>
            </a:pPr>
            <a:r>
              <a:rPr lang="en-US" sz="3600" dirty="0">
                <a:latin typeface="Arial" charset="0"/>
                <a:ea typeface="Arial" charset="0"/>
                <a:cs typeface="Arial" charset="0"/>
              </a:rPr>
              <a:t>Obvious safety </a:t>
            </a:r>
            <a:r>
              <a:rPr lang="en-US" sz="3600" u="sng" dirty="0">
                <a:latin typeface="Arial" charset="0"/>
                <a:ea typeface="Arial" charset="0"/>
                <a:cs typeface="Arial" charset="0"/>
              </a:rPr>
              <a:t>concerns</a:t>
            </a:r>
          </a:p>
          <a:p>
            <a:pPr marL="514350" indent="-514350" eaLnBrk="1" hangingPunct="1">
              <a:buClr>
                <a:schemeClr val="tx1"/>
              </a:buClr>
              <a:buFontTx/>
              <a:buAutoNum type="arabicPeriod" startAt="6"/>
            </a:pPr>
            <a:endParaRPr lang="en-US" sz="1500" u="sng" dirty="0">
              <a:latin typeface="Arial" charset="0"/>
              <a:ea typeface="Arial" charset="0"/>
              <a:cs typeface="Arial" charset="0"/>
            </a:endParaRPr>
          </a:p>
          <a:p>
            <a:pPr marL="514350" indent="-514350" eaLnBrk="1" hangingPunct="1">
              <a:buClr>
                <a:schemeClr val="tx1"/>
              </a:buClr>
              <a:buFontTx/>
              <a:buAutoNum type="arabicPeriod" startAt="6"/>
            </a:pPr>
            <a:r>
              <a:rPr lang="en-US" sz="3600" b="1" dirty="0">
                <a:latin typeface="Arial" charset="0"/>
                <a:ea typeface="Arial" charset="0"/>
                <a:cs typeface="Arial" charset="0"/>
              </a:rPr>
              <a:t>Need for </a:t>
            </a:r>
            <a:r>
              <a:rPr lang="en-US" sz="3600" b="1" u="sng" dirty="0">
                <a:latin typeface="Arial" charset="0"/>
                <a:ea typeface="Arial" charset="0"/>
                <a:cs typeface="Arial" charset="0"/>
              </a:rPr>
              <a:t>additional resources</a:t>
            </a:r>
            <a:r>
              <a:rPr lang="en-US" sz="3600" b="1" dirty="0">
                <a:latin typeface="Arial" charset="0"/>
                <a:ea typeface="Arial" charset="0"/>
                <a:cs typeface="Arial" charset="0"/>
              </a:rPr>
              <a:t> &amp; </a:t>
            </a:r>
            <a:r>
              <a:rPr lang="en-US" sz="3600" b="1" u="sng" dirty="0">
                <a:latin typeface="Arial" charset="0"/>
                <a:ea typeface="Arial" charset="0"/>
                <a:cs typeface="Arial" charset="0"/>
              </a:rPr>
              <a:t>staging area</a:t>
            </a:r>
            <a:r>
              <a:rPr lang="en-US" sz="3600" b="1" dirty="0">
                <a:latin typeface="Arial" charset="0"/>
                <a:ea typeface="Arial" charset="0"/>
                <a:cs typeface="Arial" charset="0"/>
              </a:rPr>
              <a:t> (or release of units)</a:t>
            </a:r>
          </a:p>
          <a:p>
            <a:pPr marL="514350" indent="-514350" eaLnBrk="1" hangingPunct="1">
              <a:buClr>
                <a:schemeClr val="tx1"/>
              </a:buClr>
              <a:buFontTx/>
              <a:buAutoNum type="arabicPeriod" startAt="6"/>
            </a:pPr>
            <a:endParaRPr lang="en-US" sz="1400" dirty="0">
              <a:latin typeface="Arial" charset="0"/>
              <a:ea typeface="Arial" charset="0"/>
              <a:cs typeface="Arial" charset="0"/>
            </a:endParaRPr>
          </a:p>
          <a:p>
            <a:pPr marL="514350" indent="-514350" eaLnBrk="1" hangingPunct="1">
              <a:buClr>
                <a:schemeClr val="tx1"/>
              </a:buClr>
              <a:buFontTx/>
              <a:buAutoNum type="arabicPeriod" startAt="6"/>
            </a:pPr>
            <a:r>
              <a:rPr lang="en-US" sz="3600" u="sng" dirty="0">
                <a:latin typeface="Arial" charset="0"/>
                <a:ea typeface="Arial" charset="0"/>
                <a:cs typeface="Arial" charset="0"/>
              </a:rPr>
              <a:t>Corrected</a:t>
            </a:r>
            <a:r>
              <a:rPr lang="en-US" sz="3600" dirty="0">
                <a:latin typeface="Arial" charset="0"/>
                <a:ea typeface="Arial" charset="0"/>
                <a:cs typeface="Arial" charset="0"/>
              </a:rPr>
              <a:t> address (if applicable)</a:t>
            </a:r>
            <a:endParaRPr lang="en-US" dirty="0">
              <a:latin typeface="Arial" charset="0"/>
              <a:ea typeface="Arial" charset="0"/>
              <a:cs typeface="Arial" charset="0"/>
            </a:endParaRPr>
          </a:p>
          <a:p>
            <a:pPr lvl="2" eaLnBrk="1" hangingPunct="1">
              <a:buClr>
                <a:schemeClr val="tx1"/>
              </a:buClr>
            </a:pPr>
            <a:r>
              <a:rPr lang="en-US" sz="3200" i="1" dirty="0">
                <a:latin typeface="Arial" charset="0"/>
                <a:ea typeface="Arial" charset="0"/>
                <a:cs typeface="Arial" charset="0"/>
              </a:rPr>
              <a:t>All of the above in </a:t>
            </a:r>
            <a:r>
              <a:rPr lang="en-US" sz="3200" i="1" u="sng" dirty="0">
                <a:latin typeface="Arial" charset="0"/>
                <a:ea typeface="Arial" charset="0"/>
                <a:cs typeface="Arial" charset="0"/>
              </a:rPr>
              <a:t>30 seconds or less</a:t>
            </a:r>
            <a:r>
              <a:rPr lang="en-US" sz="3200" i="1" dirty="0">
                <a:latin typeface="Arial" charset="0"/>
                <a:ea typeface="Arial" charset="0"/>
                <a:cs typeface="Arial" charset="0"/>
              </a:rPr>
              <a:t>…</a:t>
            </a:r>
          </a:p>
        </p:txBody>
      </p:sp>
    </p:spTree>
    <p:extLst>
      <p:ext uri="{BB962C8B-B14F-4D97-AF65-F5344CB8AC3E}">
        <p14:creationId xmlns:p14="http://schemas.microsoft.com/office/powerpoint/2010/main" val="21520130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333375"/>
            <a:ext cx="6388100" cy="5848350"/>
          </a:xfrm>
          <a:prstGeom prst="rect">
            <a:avLst/>
          </a:prstGeom>
          <a:noFill/>
        </p:spPr>
        <p:txBody>
          <a:bodyPr>
            <a:spAutoFit/>
          </a:bodyPr>
          <a:lstStyle/>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ater Supply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rea</a:t>
            </a:r>
            <a:endParaRPr lang="en-US" sz="2200" b="1"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ife Safety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ocation / </a:t>
            </a:r>
          </a:p>
          <a:p>
            <a:pPr>
              <a:defRPr/>
            </a:pPr>
            <a:r>
              <a:rPr lang="en-US" sz="2200" dirty="0">
                <a:solidFill>
                  <a:schemeClr val="bg1">
                    <a:lumMod val="10000"/>
                  </a:schemeClr>
                </a:solidFill>
                <a:ea typeface="ＭＳ Ｐゴシック" pitchFamily="-107" charset="-128"/>
                <a:cs typeface="Arial" charset="0"/>
              </a:rPr>
              <a:t>       Extent</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pparatus </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C</a:t>
            </a:r>
            <a:r>
              <a:rPr lang="en-US" sz="2200" dirty="0">
                <a:solidFill>
                  <a:schemeClr val="bg1">
                    <a:lumMod val="10000"/>
                  </a:schemeClr>
                </a:solidFill>
                <a:ea typeface="ＭＳ Ｐゴシック" pitchFamily="-107" charset="-128"/>
                <a:cs typeface="Arial" charset="0"/>
              </a:rPr>
              <a:t>onstruction / </a:t>
            </a:r>
          </a:p>
          <a:p>
            <a:pPr>
              <a:defRPr/>
            </a:pPr>
            <a:r>
              <a:rPr lang="en-US" sz="2200" dirty="0">
                <a:solidFill>
                  <a:schemeClr val="bg1">
                    <a:lumMod val="10000"/>
                  </a:schemeClr>
                </a:solidFill>
                <a:ea typeface="ＭＳ Ｐゴシック" pitchFamily="-107" charset="-128"/>
                <a:cs typeface="Arial" charset="0"/>
              </a:rPr>
              <a:t>       Collapse </a:t>
            </a:r>
          </a:p>
          <a:p>
            <a:pPr>
              <a:defRPr/>
            </a:pPr>
            <a:r>
              <a:rPr lang="en-US" sz="2200" dirty="0">
                <a:solidFill>
                  <a:schemeClr val="bg1">
                    <a:lumMod val="10000"/>
                  </a:schemeClr>
                </a:solidFill>
                <a:ea typeface="ＭＳ Ｐゴシック" pitchFamily="-107" charset="-128"/>
                <a:cs typeface="Arial" charset="0"/>
              </a:rPr>
              <a:t>       potential</a:t>
            </a:r>
            <a:endParaRPr lang="en-US" sz="2200"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E</a:t>
            </a:r>
            <a:r>
              <a:rPr lang="en-US" sz="2200" dirty="0">
                <a:solidFill>
                  <a:schemeClr val="bg1">
                    <a:lumMod val="10000"/>
                  </a:schemeClr>
                </a:solidFill>
                <a:ea typeface="ＭＳ Ｐゴシック" pitchFamily="-107" charset="-128"/>
                <a:cs typeface="Arial" charset="0"/>
              </a:rPr>
              <a:t>xposures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eather</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uxiliary </a:t>
            </a:r>
          </a:p>
          <a:p>
            <a:pPr>
              <a:defRPr/>
            </a:pPr>
            <a:r>
              <a:rPr lang="en-US" sz="2200" dirty="0">
                <a:solidFill>
                  <a:schemeClr val="bg1">
                    <a:lumMod val="10000"/>
                  </a:schemeClr>
                </a:solidFill>
                <a:ea typeface="ＭＳ Ｐゴシック" pitchFamily="-107" charset="-128"/>
                <a:cs typeface="Arial" charset="0"/>
              </a:rPr>
              <a:t>        Appliances</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S</a:t>
            </a:r>
            <a:r>
              <a:rPr lang="en-US" sz="2200" dirty="0">
                <a:solidFill>
                  <a:schemeClr val="bg1">
                    <a:lumMod val="10000"/>
                  </a:schemeClr>
                </a:solidFill>
                <a:ea typeface="ＭＳ Ｐゴシック" pitchFamily="-107" charset="-128"/>
                <a:cs typeface="Arial" charset="0"/>
              </a:rPr>
              <a:t>pecial Matters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p:txBody>
      </p:sp>
      <p:sp>
        <p:nvSpPr>
          <p:cNvPr id="84994" name="Text Box 5"/>
          <p:cNvSpPr txBox="1">
            <a:spLocks noChangeArrowheads="1"/>
          </p:cNvSpPr>
          <p:nvPr/>
        </p:nvSpPr>
        <p:spPr bwMode="auto">
          <a:xfrm>
            <a:off x="1447800" y="6334125"/>
            <a:ext cx="6248400" cy="523875"/>
          </a:xfrm>
          <a:prstGeom prst="rect">
            <a:avLst/>
          </a:prstGeom>
          <a:solidFill>
            <a:srgbClr val="C0C0C0">
              <a:alpha val="4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pPr algn="ctr"/>
            <a:r>
              <a:rPr lang="en-US" sz="2800" b="1">
                <a:solidFill>
                  <a:srgbClr val="DD180C"/>
                </a:solidFill>
                <a:latin typeface="Arial" charset="0"/>
                <a:ea typeface="MS PGothic" charset="0"/>
                <a:cs typeface="MS PGothic" charset="0"/>
              </a:rPr>
              <a:t>848 El Monte Road</a:t>
            </a:r>
          </a:p>
        </p:txBody>
      </p:sp>
      <p:pic>
        <p:nvPicPr>
          <p:cNvPr id="849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99"/>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6" name="Footer Placeholder 1"/>
          <p:cNvSpPr>
            <a:spLocks noGrp="1"/>
          </p:cNvSpPr>
          <p:nvPr>
            <p:ph type="ftr" sz="quarter" idx="4294967295"/>
          </p:nvPr>
        </p:nvSpPr>
        <p:spPr bwMode="auto">
          <a:xfrm>
            <a:off x="3124200" y="6356350"/>
            <a:ext cx="2895600" cy="5016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4138295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3"/>
          <p:cNvSpPr>
            <a:spLocks noGrp="1" noChangeArrowheads="1"/>
          </p:cNvSpPr>
          <p:nvPr>
            <p:ph type="ctrTitle"/>
          </p:nvPr>
        </p:nvSpPr>
        <p:spPr>
          <a:xfrm>
            <a:off x="3841750" y="2391310"/>
            <a:ext cx="5105400" cy="1143000"/>
          </a:xfrm>
        </p:spPr>
        <p:txBody>
          <a:bodyPr/>
          <a:lstStyle/>
          <a:p>
            <a:pPr algn="ctr" eaLnBrk="1" hangingPunct="1"/>
            <a:endParaRPr lang="en-US" sz="4000" b="1" dirty="0">
              <a:solidFill>
                <a:srgbClr val="C00000"/>
              </a:solidFill>
              <a:latin typeface="Arial" charset="0"/>
              <a:ea typeface="MS PGothic" charset="0"/>
              <a:cs typeface="Arial" charset="0"/>
            </a:endParaRPr>
          </a:p>
        </p:txBody>
      </p:sp>
      <p:sp>
        <p:nvSpPr>
          <p:cNvPr id="5122" name="Rectangle 9"/>
          <p:cNvSpPr>
            <a:spLocks noGrp="1" noChangeArrowheads="1"/>
          </p:cNvSpPr>
          <p:nvPr>
            <p:ph type="subTitle" idx="1"/>
          </p:nvPr>
        </p:nvSpPr>
        <p:spPr>
          <a:xfrm>
            <a:off x="381000" y="4267200"/>
            <a:ext cx="8458200" cy="2286000"/>
          </a:xfrm>
        </p:spPr>
        <p:txBody>
          <a:bodyPr/>
          <a:lstStyle/>
          <a:p>
            <a:pPr algn="l" eaLnBrk="1" hangingPunct="1"/>
            <a:endParaRPr lang="en-US" sz="4000" dirty="0">
              <a:latin typeface="Arial" charset="0"/>
              <a:ea typeface="MS PGothic" charset="0"/>
              <a:cs typeface="Arial" charset="0"/>
            </a:endParaRPr>
          </a:p>
        </p:txBody>
      </p:sp>
      <p:sp>
        <p:nvSpPr>
          <p:cNvPr id="5123" name="Rectangle 6"/>
          <p:cNvSpPr>
            <a:spLocks noChangeArrowheads="1"/>
          </p:cNvSpPr>
          <p:nvPr/>
        </p:nvSpPr>
        <p:spPr bwMode="auto">
          <a:xfrm>
            <a:off x="99391" y="751353"/>
            <a:ext cx="90678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0" hangingPunct="0"/>
            <a:r>
              <a:rPr lang="en-US" sz="5400" b="1" dirty="0">
                <a:solidFill>
                  <a:schemeClr val="tx1"/>
                </a:solidFill>
                <a:latin typeface="Arial" charset="0"/>
              </a:rPr>
              <a:t>TOP 13 TIPS TO HELP YOU FOCUS &amp; ACE YOUR NEXT PROMOTIONAL EXAM</a:t>
            </a:r>
          </a:p>
        </p:txBody>
      </p:sp>
    </p:spTree>
    <p:extLst>
      <p:ext uri="{BB962C8B-B14F-4D97-AF65-F5344CB8AC3E}">
        <p14:creationId xmlns:p14="http://schemas.microsoft.com/office/powerpoint/2010/main" val="334000679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685800" y="0"/>
            <a:ext cx="7924800" cy="1143000"/>
          </a:xfrm>
        </p:spPr>
        <p:txBody>
          <a:bodyPr/>
          <a:lstStyle/>
          <a:p>
            <a:pPr>
              <a:defRPr/>
            </a:pPr>
            <a:r>
              <a:rPr lang="en-US" sz="5400" b="1" u="sng" dirty="0">
                <a:latin typeface="Arial" charset="0"/>
                <a:ea typeface="Arial" charset="0"/>
                <a:cs typeface="Arial" charset="0"/>
              </a:rPr>
              <a:t>INDIVIDUAL ACTIVITY:</a:t>
            </a:r>
          </a:p>
        </p:txBody>
      </p:sp>
      <p:sp>
        <p:nvSpPr>
          <p:cNvPr id="86018" name="Rectangle 3"/>
          <p:cNvSpPr>
            <a:spLocks noGrp="1" noChangeArrowheads="1"/>
          </p:cNvSpPr>
          <p:nvPr>
            <p:ph type="body" idx="4294967295"/>
          </p:nvPr>
        </p:nvSpPr>
        <p:spPr>
          <a:xfrm>
            <a:off x="0" y="1371600"/>
            <a:ext cx="8610600" cy="4648200"/>
          </a:xfrm>
        </p:spPr>
        <p:txBody>
          <a:bodyPr/>
          <a:lstStyle/>
          <a:p>
            <a:pPr marL="609600" indent="-609600" algn="ctr">
              <a:lnSpc>
                <a:spcPct val="80000"/>
              </a:lnSpc>
              <a:buFontTx/>
              <a:buNone/>
            </a:pPr>
            <a:endParaRPr lang="en-US" sz="4400" dirty="0">
              <a:latin typeface="Times New Roman" charset="0"/>
              <a:ea typeface="ＭＳ Ｐゴシック" charset="0"/>
            </a:endParaRPr>
          </a:p>
          <a:p>
            <a:pPr marL="609600" indent="-609600" algn="ctr">
              <a:lnSpc>
                <a:spcPct val="80000"/>
              </a:lnSpc>
              <a:buFontTx/>
              <a:buNone/>
            </a:pPr>
            <a:r>
              <a:rPr lang="en-US" sz="4000" b="1" u="sng" dirty="0">
                <a:latin typeface="Arial" charset="0"/>
                <a:ea typeface="Arial" charset="0"/>
                <a:cs typeface="Arial" charset="0"/>
              </a:rPr>
              <a:t>Size-Up Practice</a:t>
            </a:r>
          </a:p>
          <a:p>
            <a:pPr marL="609600" indent="-609600" algn="ctr">
              <a:lnSpc>
                <a:spcPct val="80000"/>
              </a:lnSpc>
              <a:buFontTx/>
              <a:buNone/>
            </a:pPr>
            <a:endParaRPr lang="en-US" sz="4000" b="1" u="sng" dirty="0">
              <a:latin typeface="Arial" charset="0"/>
              <a:ea typeface="Arial" charset="0"/>
              <a:cs typeface="Arial" charset="0"/>
            </a:endParaRPr>
          </a:p>
          <a:p>
            <a:pPr marL="609600" indent="-609600" algn="ctr">
              <a:lnSpc>
                <a:spcPct val="80000"/>
              </a:lnSpc>
              <a:buFontTx/>
              <a:buNone/>
            </a:pPr>
            <a:r>
              <a:rPr lang="en-US" sz="4000" b="1" dirty="0">
                <a:latin typeface="Arial" charset="0"/>
                <a:ea typeface="Arial" charset="0"/>
                <a:cs typeface="Arial" charset="0"/>
              </a:rPr>
              <a:t>You are the first arriving Officer (Company or Chief) – write out all of your Size-Up concerns related to the same situation</a:t>
            </a:r>
          </a:p>
          <a:p>
            <a:pPr marL="609600" indent="-609600" algn="ctr">
              <a:lnSpc>
                <a:spcPct val="80000"/>
              </a:lnSpc>
              <a:buFontTx/>
              <a:buNone/>
            </a:pPr>
            <a:endParaRPr lang="en-US" sz="4000" b="1" u="sng" dirty="0">
              <a:latin typeface="Times New Roman" charset="0"/>
              <a:ea typeface="ＭＳ Ｐゴシック" charset="0"/>
            </a:endParaRPr>
          </a:p>
          <a:p>
            <a:pPr marL="609600" indent="-609600" algn="ctr">
              <a:lnSpc>
                <a:spcPct val="80000"/>
              </a:lnSpc>
              <a:buFontTx/>
              <a:buNone/>
            </a:pPr>
            <a:endParaRPr lang="en-US" sz="4000" b="1" u="sng" dirty="0">
              <a:latin typeface="Times New Roman" charset="0"/>
              <a:ea typeface="ＭＳ Ｐゴシック" charset="0"/>
            </a:endParaRPr>
          </a:p>
        </p:txBody>
      </p:sp>
    </p:spTree>
    <p:extLst>
      <p:ext uri="{BB962C8B-B14F-4D97-AF65-F5344CB8AC3E}">
        <p14:creationId xmlns:p14="http://schemas.microsoft.com/office/powerpoint/2010/main" val="16974673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228600"/>
            <a:ext cx="7772400" cy="1752600"/>
          </a:xfrm>
        </p:spPr>
        <p:txBody>
          <a:bodyPr/>
          <a:lstStyle/>
          <a:p>
            <a:pPr algn="ctr" eaLnBrk="1" fontAlgn="auto" hangingPunct="1">
              <a:spcAft>
                <a:spcPts val="0"/>
              </a:spcAft>
              <a:defRPr/>
            </a:pPr>
            <a:r>
              <a:rPr lang="en-US" sz="6000" b="1" u="sng" dirty="0">
                <a:latin typeface="Arial" charset="0"/>
                <a:ea typeface="Arial" charset="0"/>
                <a:cs typeface="Arial" charset="0"/>
              </a:rPr>
              <a:t>SIZE-UP:</a:t>
            </a:r>
          </a:p>
        </p:txBody>
      </p:sp>
      <p:sp>
        <p:nvSpPr>
          <p:cNvPr id="35842" name="Content Placeholder 1"/>
          <p:cNvSpPr>
            <a:spLocks noGrp="1"/>
          </p:cNvSpPr>
          <p:nvPr>
            <p:ph idx="1"/>
          </p:nvPr>
        </p:nvSpPr>
        <p:spPr>
          <a:xfrm>
            <a:off x="304800" y="1524000"/>
            <a:ext cx="8305800" cy="4495800"/>
          </a:xfrm>
        </p:spPr>
        <p:txBody>
          <a:bodyPr/>
          <a:lstStyle/>
          <a:p>
            <a:pPr eaLnBrk="1" hangingPunct="1"/>
            <a:r>
              <a:rPr lang="en-US" sz="3600" b="1" u="sng" dirty="0">
                <a:latin typeface="Calibri" charset="0"/>
              </a:rPr>
              <a:t>W</a:t>
            </a:r>
            <a:r>
              <a:rPr lang="en-US" sz="3600" dirty="0">
                <a:latin typeface="Calibri" charset="0"/>
              </a:rPr>
              <a:t> (Water Supply)</a:t>
            </a:r>
          </a:p>
          <a:p>
            <a:pPr eaLnBrk="1" hangingPunct="1"/>
            <a:r>
              <a:rPr lang="en-US" sz="3600" b="1" u="sng" dirty="0">
                <a:latin typeface="Calibri" charset="0"/>
              </a:rPr>
              <a:t>A</a:t>
            </a:r>
            <a:r>
              <a:rPr lang="en-US" sz="3600" dirty="0">
                <a:latin typeface="Calibri" charset="0"/>
              </a:rPr>
              <a:t> (Area)</a:t>
            </a:r>
          </a:p>
          <a:p>
            <a:pPr eaLnBrk="1" hangingPunct="1"/>
            <a:r>
              <a:rPr lang="en-US" sz="3600" b="1" u="sng" dirty="0">
                <a:latin typeface="Calibri" charset="0"/>
              </a:rPr>
              <a:t>L</a:t>
            </a:r>
            <a:r>
              <a:rPr lang="en-US" sz="3600" dirty="0">
                <a:latin typeface="Calibri" charset="0"/>
              </a:rPr>
              <a:t> (Life Safety)</a:t>
            </a:r>
          </a:p>
          <a:p>
            <a:pPr eaLnBrk="1" hangingPunct="1"/>
            <a:r>
              <a:rPr lang="en-US" sz="3600" b="1" u="sng" dirty="0">
                <a:latin typeface="Calibri" charset="0"/>
              </a:rPr>
              <a:t>L</a:t>
            </a:r>
            <a:r>
              <a:rPr lang="en-US" sz="3600" dirty="0">
                <a:latin typeface="Calibri" charset="0"/>
              </a:rPr>
              <a:t> (Location / Extent)</a:t>
            </a:r>
          </a:p>
          <a:p>
            <a:pPr eaLnBrk="1" hangingPunct="1"/>
            <a:r>
              <a:rPr lang="en-US" sz="3600" b="1" u="sng" dirty="0">
                <a:latin typeface="Calibri" charset="0"/>
              </a:rPr>
              <a:t>A</a:t>
            </a:r>
            <a:r>
              <a:rPr lang="en-US" sz="3600" dirty="0">
                <a:latin typeface="Calibri" charset="0"/>
              </a:rPr>
              <a:t> (Apparatus Responding)</a:t>
            </a:r>
          </a:p>
          <a:p>
            <a:pPr eaLnBrk="1" hangingPunct="1"/>
            <a:r>
              <a:rPr lang="en-US" sz="3600" b="1" u="sng" dirty="0">
                <a:latin typeface="Calibri" charset="0"/>
              </a:rPr>
              <a:t>C</a:t>
            </a:r>
            <a:r>
              <a:rPr lang="en-US" sz="3600" dirty="0">
                <a:latin typeface="Calibri" charset="0"/>
              </a:rPr>
              <a:t> (Construction / Collapse Potential)</a:t>
            </a:r>
          </a:p>
          <a:p>
            <a:pPr eaLnBrk="1" hangingPunct="1"/>
            <a:r>
              <a:rPr lang="en-US" sz="3600" b="1" u="sng" dirty="0">
                <a:latin typeface="Calibri" charset="0"/>
              </a:rPr>
              <a:t>E</a:t>
            </a:r>
            <a:r>
              <a:rPr lang="en-US" sz="3600" dirty="0">
                <a:latin typeface="Calibri" charset="0"/>
              </a:rPr>
              <a:t> (Exposures)</a:t>
            </a:r>
          </a:p>
          <a:p>
            <a:pPr eaLnBrk="1" hangingPunct="1"/>
            <a:endParaRPr lang="en-US" dirty="0">
              <a:latin typeface="Calibri" charset="0"/>
            </a:endParaRPr>
          </a:p>
        </p:txBody>
      </p:sp>
    </p:spTree>
    <p:extLst>
      <p:ext uri="{BB962C8B-B14F-4D97-AF65-F5344CB8AC3E}">
        <p14:creationId xmlns:p14="http://schemas.microsoft.com/office/powerpoint/2010/main" val="24855467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152400"/>
            <a:ext cx="7772400" cy="1447800"/>
          </a:xfrm>
        </p:spPr>
        <p:txBody>
          <a:bodyPr/>
          <a:lstStyle/>
          <a:p>
            <a:pPr algn="ctr" eaLnBrk="1" fontAlgn="auto" hangingPunct="1">
              <a:spcAft>
                <a:spcPts val="0"/>
              </a:spcAft>
              <a:defRPr/>
            </a:pPr>
            <a:r>
              <a:rPr lang="en-US" sz="6000" b="1" u="sng" dirty="0">
                <a:latin typeface="Arial" charset="0"/>
                <a:ea typeface="Arial" charset="0"/>
                <a:cs typeface="Arial" charset="0"/>
              </a:rPr>
              <a:t>SIZE-UP:</a:t>
            </a:r>
          </a:p>
        </p:txBody>
      </p:sp>
      <p:sp>
        <p:nvSpPr>
          <p:cNvPr id="37890" name="Content Placeholder 1"/>
          <p:cNvSpPr>
            <a:spLocks noGrp="1"/>
          </p:cNvSpPr>
          <p:nvPr>
            <p:ph idx="1"/>
          </p:nvPr>
        </p:nvSpPr>
        <p:spPr>
          <a:xfrm>
            <a:off x="304800" y="1524000"/>
            <a:ext cx="8305800" cy="4495800"/>
          </a:xfrm>
        </p:spPr>
        <p:txBody>
          <a:bodyPr/>
          <a:lstStyle/>
          <a:p>
            <a:pPr eaLnBrk="1" hangingPunct="1"/>
            <a:r>
              <a:rPr lang="en-US" sz="3600" b="1" u="sng" dirty="0">
                <a:latin typeface="Arial" charset="0"/>
                <a:ea typeface="Arial" charset="0"/>
                <a:cs typeface="Arial" charset="0"/>
              </a:rPr>
              <a:t>W</a:t>
            </a:r>
            <a:r>
              <a:rPr lang="en-US" sz="3600" dirty="0">
                <a:latin typeface="Arial" charset="0"/>
                <a:ea typeface="Arial" charset="0"/>
                <a:cs typeface="Arial" charset="0"/>
              </a:rPr>
              <a:t> (Weather)</a:t>
            </a:r>
          </a:p>
          <a:p>
            <a:pPr eaLnBrk="1" hangingPunct="1"/>
            <a:r>
              <a:rPr lang="en-US" sz="3600" b="1" u="sng" dirty="0">
                <a:latin typeface="Arial" charset="0"/>
                <a:ea typeface="Arial" charset="0"/>
                <a:cs typeface="Arial" charset="0"/>
              </a:rPr>
              <a:t>A</a:t>
            </a:r>
            <a:r>
              <a:rPr lang="en-US" sz="3600" dirty="0">
                <a:latin typeface="Arial" charset="0"/>
                <a:ea typeface="Arial" charset="0"/>
                <a:cs typeface="Arial" charset="0"/>
              </a:rPr>
              <a:t> (Auxiliary Appliances)</a:t>
            </a:r>
          </a:p>
          <a:p>
            <a:pPr eaLnBrk="1" hangingPunct="1"/>
            <a:r>
              <a:rPr lang="en-US" sz="3600" b="1" u="sng" dirty="0">
                <a:latin typeface="Arial" charset="0"/>
                <a:ea typeface="Arial" charset="0"/>
                <a:cs typeface="Arial" charset="0"/>
              </a:rPr>
              <a:t>S</a:t>
            </a:r>
            <a:r>
              <a:rPr lang="en-US" sz="3600" dirty="0">
                <a:latin typeface="Arial" charset="0"/>
                <a:ea typeface="Arial" charset="0"/>
                <a:cs typeface="Arial" charset="0"/>
              </a:rPr>
              <a:t> (Special Matters)</a:t>
            </a:r>
          </a:p>
          <a:p>
            <a:pPr eaLnBrk="1" hangingPunct="1"/>
            <a:endParaRPr lang="en-US" sz="3600" dirty="0">
              <a:latin typeface="Arial" charset="0"/>
              <a:ea typeface="Arial" charset="0"/>
              <a:cs typeface="Arial" charset="0"/>
            </a:endParaRPr>
          </a:p>
          <a:p>
            <a:pPr eaLnBrk="1" hangingPunct="1"/>
            <a:r>
              <a:rPr lang="en-US" sz="3600" b="1" u="sng" dirty="0">
                <a:latin typeface="Arial" charset="0"/>
                <a:ea typeface="Arial" charset="0"/>
                <a:cs typeface="Arial" charset="0"/>
              </a:rPr>
              <a:t>H</a:t>
            </a:r>
            <a:r>
              <a:rPr lang="en-US" sz="3600" dirty="0">
                <a:latin typeface="Arial" charset="0"/>
                <a:ea typeface="Arial" charset="0"/>
                <a:cs typeface="Arial" charset="0"/>
              </a:rPr>
              <a:t> (Height)</a:t>
            </a:r>
          </a:p>
          <a:p>
            <a:pPr eaLnBrk="1" hangingPunct="1"/>
            <a:r>
              <a:rPr lang="en-US" sz="3600" b="1" u="sng" dirty="0">
                <a:latin typeface="Arial" charset="0"/>
                <a:ea typeface="Arial" charset="0"/>
                <a:cs typeface="Arial" charset="0"/>
              </a:rPr>
              <a:t>O</a:t>
            </a:r>
            <a:r>
              <a:rPr lang="en-US" sz="3600" dirty="0">
                <a:latin typeface="Arial" charset="0"/>
                <a:ea typeface="Arial" charset="0"/>
                <a:cs typeface="Arial" charset="0"/>
              </a:rPr>
              <a:t> (Occupancy)</a:t>
            </a:r>
          </a:p>
          <a:p>
            <a:pPr eaLnBrk="1" hangingPunct="1"/>
            <a:r>
              <a:rPr lang="en-US" sz="3600" b="1" u="sng" dirty="0">
                <a:latin typeface="Arial" charset="0"/>
                <a:ea typeface="Arial" charset="0"/>
                <a:cs typeface="Arial" charset="0"/>
              </a:rPr>
              <a:t>T</a:t>
            </a:r>
            <a:r>
              <a:rPr lang="en-US" sz="3600" dirty="0">
                <a:latin typeface="Arial" charset="0"/>
                <a:ea typeface="Arial" charset="0"/>
                <a:cs typeface="Arial" charset="0"/>
              </a:rPr>
              <a:t> (Time of Day)</a:t>
            </a:r>
          </a:p>
        </p:txBody>
      </p:sp>
    </p:spTree>
    <p:extLst>
      <p:ext uri="{BB962C8B-B14F-4D97-AF65-F5344CB8AC3E}">
        <p14:creationId xmlns:p14="http://schemas.microsoft.com/office/powerpoint/2010/main" val="484135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333375"/>
            <a:ext cx="6388100" cy="5848350"/>
          </a:xfrm>
          <a:prstGeom prst="rect">
            <a:avLst/>
          </a:prstGeom>
          <a:noFill/>
        </p:spPr>
        <p:txBody>
          <a:bodyPr>
            <a:spAutoFit/>
          </a:bodyPr>
          <a:lstStyle/>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ater Supply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rea</a:t>
            </a:r>
            <a:endParaRPr lang="en-US" sz="2200" b="1"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ife Safety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ocation / </a:t>
            </a:r>
          </a:p>
          <a:p>
            <a:pPr>
              <a:defRPr/>
            </a:pPr>
            <a:r>
              <a:rPr lang="en-US" sz="2200" dirty="0">
                <a:solidFill>
                  <a:schemeClr val="bg1">
                    <a:lumMod val="10000"/>
                  </a:schemeClr>
                </a:solidFill>
                <a:ea typeface="ＭＳ Ｐゴシック" pitchFamily="-107" charset="-128"/>
                <a:cs typeface="Arial" charset="0"/>
              </a:rPr>
              <a:t>       Extent</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pparatus </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C</a:t>
            </a:r>
            <a:r>
              <a:rPr lang="en-US" sz="2200" dirty="0">
                <a:solidFill>
                  <a:schemeClr val="bg1">
                    <a:lumMod val="10000"/>
                  </a:schemeClr>
                </a:solidFill>
                <a:ea typeface="ＭＳ Ｐゴシック" pitchFamily="-107" charset="-128"/>
                <a:cs typeface="Arial" charset="0"/>
              </a:rPr>
              <a:t>onstruction / </a:t>
            </a:r>
          </a:p>
          <a:p>
            <a:pPr>
              <a:defRPr/>
            </a:pPr>
            <a:r>
              <a:rPr lang="en-US" sz="2200" dirty="0">
                <a:solidFill>
                  <a:schemeClr val="bg1">
                    <a:lumMod val="10000"/>
                  </a:schemeClr>
                </a:solidFill>
                <a:ea typeface="ＭＳ Ｐゴシック" pitchFamily="-107" charset="-128"/>
                <a:cs typeface="Arial" charset="0"/>
              </a:rPr>
              <a:t>       Collapse </a:t>
            </a:r>
          </a:p>
          <a:p>
            <a:pPr>
              <a:defRPr/>
            </a:pPr>
            <a:r>
              <a:rPr lang="en-US" sz="2200" dirty="0">
                <a:solidFill>
                  <a:schemeClr val="bg1">
                    <a:lumMod val="10000"/>
                  </a:schemeClr>
                </a:solidFill>
                <a:ea typeface="ＭＳ Ｐゴシック" pitchFamily="-107" charset="-128"/>
                <a:cs typeface="Arial" charset="0"/>
              </a:rPr>
              <a:t>       potential</a:t>
            </a:r>
            <a:endParaRPr lang="en-US" sz="2200"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E</a:t>
            </a:r>
            <a:r>
              <a:rPr lang="en-US" sz="2200" dirty="0">
                <a:solidFill>
                  <a:schemeClr val="bg1">
                    <a:lumMod val="10000"/>
                  </a:schemeClr>
                </a:solidFill>
                <a:ea typeface="ＭＳ Ｐゴシック" pitchFamily="-107" charset="-128"/>
                <a:cs typeface="Arial" charset="0"/>
              </a:rPr>
              <a:t>xposures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eather</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uxiliary </a:t>
            </a:r>
          </a:p>
          <a:p>
            <a:pPr>
              <a:defRPr/>
            </a:pPr>
            <a:r>
              <a:rPr lang="en-US" sz="2200" dirty="0">
                <a:solidFill>
                  <a:schemeClr val="bg1">
                    <a:lumMod val="10000"/>
                  </a:schemeClr>
                </a:solidFill>
                <a:ea typeface="ＭＳ Ｐゴシック" pitchFamily="-107" charset="-128"/>
                <a:cs typeface="Arial" charset="0"/>
              </a:rPr>
              <a:t>        Appliances</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S</a:t>
            </a:r>
            <a:r>
              <a:rPr lang="en-US" sz="2200" dirty="0">
                <a:solidFill>
                  <a:schemeClr val="bg1">
                    <a:lumMod val="10000"/>
                  </a:schemeClr>
                </a:solidFill>
                <a:ea typeface="ＭＳ Ｐゴシック" pitchFamily="-107" charset="-128"/>
                <a:cs typeface="Arial" charset="0"/>
              </a:rPr>
              <a:t>pecial Matters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p:txBody>
      </p:sp>
      <p:sp>
        <p:nvSpPr>
          <p:cNvPr id="87042" name="Text Box 5"/>
          <p:cNvSpPr txBox="1">
            <a:spLocks noChangeArrowheads="1"/>
          </p:cNvSpPr>
          <p:nvPr/>
        </p:nvSpPr>
        <p:spPr bwMode="auto">
          <a:xfrm>
            <a:off x="1447800" y="6334125"/>
            <a:ext cx="6248400" cy="523875"/>
          </a:xfrm>
          <a:prstGeom prst="rect">
            <a:avLst/>
          </a:prstGeom>
          <a:solidFill>
            <a:srgbClr val="C0C0C0">
              <a:alpha val="4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pPr algn="ctr"/>
            <a:r>
              <a:rPr lang="en-US" sz="2800" b="1">
                <a:solidFill>
                  <a:srgbClr val="DD180C"/>
                </a:solidFill>
                <a:latin typeface="Arial" charset="0"/>
                <a:ea typeface="MS PGothic" charset="0"/>
                <a:cs typeface="MS PGothic" charset="0"/>
              </a:rPr>
              <a:t>848 El Monte Road</a:t>
            </a:r>
          </a:p>
        </p:txBody>
      </p:sp>
      <p:pic>
        <p:nvPicPr>
          <p:cNvPr id="870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33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Footer Placeholder 1"/>
          <p:cNvSpPr>
            <a:spLocks noGrp="1"/>
          </p:cNvSpPr>
          <p:nvPr>
            <p:ph type="ftr" sz="quarter" idx="4294967295"/>
          </p:nvPr>
        </p:nvSpPr>
        <p:spPr bwMode="auto">
          <a:xfrm>
            <a:off x="3124200" y="6356350"/>
            <a:ext cx="2895600" cy="5016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241454226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419100" y="10160"/>
            <a:ext cx="8305800" cy="1143000"/>
          </a:xfrm>
        </p:spPr>
        <p:txBody>
          <a:bodyPr/>
          <a:lstStyle/>
          <a:p>
            <a:pPr>
              <a:defRPr/>
            </a:pPr>
            <a:r>
              <a:rPr lang="en-US" sz="5400" b="1" u="sng" dirty="0">
                <a:latin typeface="Arial" charset="0"/>
                <a:ea typeface="Arial" charset="0"/>
                <a:cs typeface="Arial" charset="0"/>
              </a:rPr>
              <a:t>INDIVIDUAL ACTIVITY:</a:t>
            </a:r>
          </a:p>
        </p:txBody>
      </p:sp>
      <p:sp>
        <p:nvSpPr>
          <p:cNvPr id="88066" name="Rectangle 3"/>
          <p:cNvSpPr>
            <a:spLocks noGrp="1" noChangeArrowheads="1"/>
          </p:cNvSpPr>
          <p:nvPr>
            <p:ph type="body" idx="4294967295"/>
          </p:nvPr>
        </p:nvSpPr>
        <p:spPr>
          <a:xfrm>
            <a:off x="0" y="1371600"/>
            <a:ext cx="9144000" cy="4648200"/>
          </a:xfrm>
        </p:spPr>
        <p:txBody>
          <a:bodyPr/>
          <a:lstStyle/>
          <a:p>
            <a:pPr marL="609600" indent="-609600" algn="ctr">
              <a:lnSpc>
                <a:spcPct val="80000"/>
              </a:lnSpc>
              <a:buFontTx/>
              <a:buNone/>
            </a:pPr>
            <a:endParaRPr lang="en-US" sz="4400" dirty="0">
              <a:latin typeface="Times New Roman" charset="0"/>
              <a:ea typeface="ＭＳ Ｐゴシック" charset="0"/>
            </a:endParaRPr>
          </a:p>
          <a:p>
            <a:pPr marL="609600" indent="-609600" algn="ctr">
              <a:lnSpc>
                <a:spcPct val="80000"/>
              </a:lnSpc>
              <a:buFontTx/>
              <a:buNone/>
            </a:pPr>
            <a:r>
              <a:rPr lang="en-US" sz="4000" b="1" u="sng" dirty="0">
                <a:latin typeface="Arial" charset="0"/>
                <a:ea typeface="Arial" charset="0"/>
                <a:cs typeface="Arial" charset="0"/>
              </a:rPr>
              <a:t>Assign Your First Alarm Companies</a:t>
            </a:r>
          </a:p>
          <a:p>
            <a:pPr marL="609600" indent="-609600" algn="ctr">
              <a:lnSpc>
                <a:spcPct val="80000"/>
              </a:lnSpc>
              <a:buFontTx/>
              <a:buNone/>
            </a:pPr>
            <a:endParaRPr lang="en-US" sz="4000" b="1" u="sng" dirty="0">
              <a:latin typeface="Arial" charset="0"/>
              <a:ea typeface="Arial" charset="0"/>
              <a:cs typeface="Arial" charset="0"/>
            </a:endParaRPr>
          </a:p>
          <a:p>
            <a:pPr marL="609600" indent="-609600" algn="ctr">
              <a:lnSpc>
                <a:spcPct val="80000"/>
              </a:lnSpc>
              <a:buFontTx/>
              <a:buNone/>
            </a:pPr>
            <a:r>
              <a:rPr lang="en-US" sz="4000" b="1" dirty="0">
                <a:latin typeface="Arial" charset="0"/>
                <a:ea typeface="Arial" charset="0"/>
                <a:cs typeface="Arial" charset="0"/>
              </a:rPr>
              <a:t>You are the first arriving Officer (Company or Chief) – write out your assignments for your first-alarm companies (ICS designator &amp; tactical objectives)</a:t>
            </a:r>
          </a:p>
          <a:p>
            <a:pPr marL="609600" indent="-609600" algn="ctr">
              <a:lnSpc>
                <a:spcPct val="80000"/>
              </a:lnSpc>
              <a:buFontTx/>
              <a:buNone/>
            </a:pPr>
            <a:endParaRPr lang="en-US" sz="4000" b="1" u="sng" dirty="0">
              <a:latin typeface="Times New Roman" charset="0"/>
              <a:ea typeface="ＭＳ Ｐゴシック" charset="0"/>
            </a:endParaRPr>
          </a:p>
          <a:p>
            <a:pPr marL="609600" indent="-609600" algn="ctr">
              <a:lnSpc>
                <a:spcPct val="80000"/>
              </a:lnSpc>
              <a:buFontTx/>
              <a:buNone/>
            </a:pPr>
            <a:endParaRPr lang="en-US" sz="4000" b="1" u="sng" dirty="0">
              <a:latin typeface="Times New Roman" charset="0"/>
              <a:ea typeface="ＭＳ Ｐゴシック" charset="0"/>
            </a:endParaRPr>
          </a:p>
        </p:txBody>
      </p:sp>
    </p:spTree>
    <p:extLst>
      <p:ext uri="{BB962C8B-B14F-4D97-AF65-F5344CB8AC3E}">
        <p14:creationId xmlns:p14="http://schemas.microsoft.com/office/powerpoint/2010/main" val="6113644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0" y="333375"/>
            <a:ext cx="6388100" cy="5848350"/>
          </a:xfrm>
          <a:prstGeom prst="rect">
            <a:avLst/>
          </a:prstGeom>
          <a:noFill/>
        </p:spPr>
        <p:txBody>
          <a:bodyPr>
            <a:spAutoFit/>
          </a:bodyPr>
          <a:lstStyle/>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ater Supply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rea</a:t>
            </a:r>
            <a:endParaRPr lang="en-US" sz="2200" b="1"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ife Safety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ocation / </a:t>
            </a:r>
          </a:p>
          <a:p>
            <a:pPr>
              <a:defRPr/>
            </a:pPr>
            <a:r>
              <a:rPr lang="en-US" sz="2200" dirty="0">
                <a:solidFill>
                  <a:schemeClr val="bg1">
                    <a:lumMod val="10000"/>
                  </a:schemeClr>
                </a:solidFill>
                <a:ea typeface="ＭＳ Ｐゴシック" pitchFamily="-107" charset="-128"/>
                <a:cs typeface="Arial" charset="0"/>
              </a:rPr>
              <a:t>       Extent</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pparatus </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C</a:t>
            </a:r>
            <a:r>
              <a:rPr lang="en-US" sz="2200" dirty="0">
                <a:solidFill>
                  <a:schemeClr val="bg1">
                    <a:lumMod val="10000"/>
                  </a:schemeClr>
                </a:solidFill>
                <a:ea typeface="ＭＳ Ｐゴシック" pitchFamily="-107" charset="-128"/>
                <a:cs typeface="Arial" charset="0"/>
              </a:rPr>
              <a:t>onstruction / </a:t>
            </a:r>
          </a:p>
          <a:p>
            <a:pPr>
              <a:defRPr/>
            </a:pPr>
            <a:r>
              <a:rPr lang="en-US" sz="2200" dirty="0">
                <a:solidFill>
                  <a:schemeClr val="bg1">
                    <a:lumMod val="10000"/>
                  </a:schemeClr>
                </a:solidFill>
                <a:ea typeface="ＭＳ Ｐゴシック" pitchFamily="-107" charset="-128"/>
                <a:cs typeface="Arial" charset="0"/>
              </a:rPr>
              <a:t>       Collapse </a:t>
            </a:r>
          </a:p>
          <a:p>
            <a:pPr>
              <a:defRPr/>
            </a:pPr>
            <a:r>
              <a:rPr lang="en-US" sz="2200" dirty="0">
                <a:solidFill>
                  <a:schemeClr val="bg1">
                    <a:lumMod val="10000"/>
                  </a:schemeClr>
                </a:solidFill>
                <a:ea typeface="ＭＳ Ｐゴシック" pitchFamily="-107" charset="-128"/>
                <a:cs typeface="Arial" charset="0"/>
              </a:rPr>
              <a:t>       potential</a:t>
            </a:r>
            <a:endParaRPr lang="en-US" sz="2200"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E</a:t>
            </a:r>
            <a:r>
              <a:rPr lang="en-US" sz="2200" dirty="0">
                <a:solidFill>
                  <a:schemeClr val="bg1">
                    <a:lumMod val="10000"/>
                  </a:schemeClr>
                </a:solidFill>
                <a:ea typeface="ＭＳ Ｐゴシック" pitchFamily="-107" charset="-128"/>
                <a:cs typeface="Arial" charset="0"/>
              </a:rPr>
              <a:t>xposures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eather</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uxiliary </a:t>
            </a:r>
          </a:p>
          <a:p>
            <a:pPr>
              <a:defRPr/>
            </a:pPr>
            <a:r>
              <a:rPr lang="en-US" sz="2200" dirty="0">
                <a:solidFill>
                  <a:schemeClr val="bg1">
                    <a:lumMod val="10000"/>
                  </a:schemeClr>
                </a:solidFill>
                <a:ea typeface="ＭＳ Ｐゴシック" pitchFamily="-107" charset="-128"/>
                <a:cs typeface="Arial" charset="0"/>
              </a:rPr>
              <a:t>        Appliances</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S</a:t>
            </a:r>
            <a:r>
              <a:rPr lang="en-US" sz="2200" dirty="0">
                <a:solidFill>
                  <a:schemeClr val="bg1">
                    <a:lumMod val="10000"/>
                  </a:schemeClr>
                </a:solidFill>
                <a:ea typeface="ＭＳ Ｐゴシック" pitchFamily="-107" charset="-128"/>
                <a:cs typeface="Arial" charset="0"/>
              </a:rPr>
              <a:t>pecial Matters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p:txBody>
      </p:sp>
      <p:sp>
        <p:nvSpPr>
          <p:cNvPr id="89090" name="Text Box 5"/>
          <p:cNvSpPr txBox="1">
            <a:spLocks noChangeArrowheads="1"/>
          </p:cNvSpPr>
          <p:nvPr/>
        </p:nvSpPr>
        <p:spPr bwMode="auto">
          <a:xfrm>
            <a:off x="1517650" y="6253162"/>
            <a:ext cx="6248400" cy="523875"/>
          </a:xfrm>
          <a:prstGeom prst="rect">
            <a:avLst/>
          </a:prstGeom>
          <a:solidFill>
            <a:srgbClr val="C0C0C0">
              <a:alpha val="4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pPr algn="ctr"/>
            <a:r>
              <a:rPr lang="en-US" sz="2800" b="1">
                <a:solidFill>
                  <a:srgbClr val="DD180C"/>
                </a:solidFill>
                <a:latin typeface="Arial" charset="0"/>
                <a:ea typeface="MS PGothic" charset="0"/>
                <a:cs typeface="MS PGothic" charset="0"/>
              </a:rPr>
              <a:t>848 El Monte Road</a:t>
            </a:r>
          </a:p>
        </p:txBody>
      </p:sp>
      <p:pic>
        <p:nvPicPr>
          <p:cNvPr id="890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172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Footer Placeholder 1"/>
          <p:cNvSpPr>
            <a:spLocks noGrp="1"/>
          </p:cNvSpPr>
          <p:nvPr>
            <p:ph type="ftr" sz="quarter" idx="4294967295"/>
          </p:nvPr>
        </p:nvSpPr>
        <p:spPr bwMode="auto">
          <a:xfrm>
            <a:off x="3124200" y="6356350"/>
            <a:ext cx="2895600" cy="5016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80127841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685800" y="152400"/>
            <a:ext cx="7772400" cy="914400"/>
          </a:xfrm>
        </p:spPr>
        <p:txBody>
          <a:bodyPr/>
          <a:lstStyle/>
          <a:p>
            <a:pPr eaLnBrk="1" hangingPunct="1">
              <a:defRPr/>
            </a:pPr>
            <a:r>
              <a:rPr lang="en-US" sz="5400" b="1" u="sng" dirty="0">
                <a:solidFill>
                  <a:srgbClr val="FFFFFF"/>
                </a:solidFill>
                <a:latin typeface="Arial" charset="0"/>
                <a:ea typeface="Arial" charset="0"/>
                <a:cs typeface="Arial" charset="0"/>
              </a:rPr>
              <a:t>INDIVIDUAL ACTIVITY:</a:t>
            </a:r>
          </a:p>
        </p:txBody>
      </p:sp>
      <p:sp>
        <p:nvSpPr>
          <p:cNvPr id="98306" name="Rectangle 4"/>
          <p:cNvSpPr>
            <a:spLocks noGrp="1"/>
          </p:cNvSpPr>
          <p:nvPr>
            <p:ph sz="half" idx="1"/>
          </p:nvPr>
        </p:nvSpPr>
        <p:spPr>
          <a:xfrm>
            <a:off x="76200" y="1447800"/>
            <a:ext cx="8610600" cy="4648200"/>
          </a:xfrm>
        </p:spPr>
        <p:txBody>
          <a:bodyPr/>
          <a:lstStyle/>
          <a:p>
            <a:r>
              <a:rPr lang="en-US" sz="3200" b="1" dirty="0">
                <a:latin typeface="Arial" charset="0"/>
                <a:ea typeface="ＭＳ Ｐゴシック" charset="0"/>
              </a:rPr>
              <a:t>You will have five minutes to:</a:t>
            </a:r>
          </a:p>
          <a:p>
            <a:endParaRPr lang="en-US" sz="1200" b="1" dirty="0">
              <a:latin typeface="Arial" charset="0"/>
              <a:ea typeface="ＭＳ Ｐゴシック" charset="0"/>
            </a:endParaRPr>
          </a:p>
          <a:p>
            <a:pPr marL="925513" lvl="1" indent="-514350">
              <a:buFontTx/>
              <a:buAutoNum type="arabicPeriod"/>
            </a:pPr>
            <a:r>
              <a:rPr lang="en-US" sz="3200" dirty="0">
                <a:latin typeface="Arial" charset="0"/>
                <a:ea typeface="MS PGothic" charset="0"/>
                <a:cs typeface="MS PGothic" charset="0"/>
              </a:rPr>
              <a:t>Write out or verbalize your </a:t>
            </a:r>
            <a:r>
              <a:rPr lang="en-US" sz="3200" u="sng" dirty="0">
                <a:latin typeface="Arial" charset="0"/>
                <a:ea typeface="MS PGothic" charset="0"/>
                <a:cs typeface="MS PGothic" charset="0"/>
              </a:rPr>
              <a:t>on-scene radio report </a:t>
            </a:r>
            <a:r>
              <a:rPr lang="en-US" sz="3200" dirty="0">
                <a:latin typeface="Arial" charset="0"/>
                <a:ea typeface="MS PGothic" charset="0"/>
                <a:cs typeface="MS PGothic" charset="0"/>
              </a:rPr>
              <a:t>(30 seconds or less) as the 1</a:t>
            </a:r>
            <a:r>
              <a:rPr lang="en-US" sz="3200" baseline="30000" dirty="0">
                <a:latin typeface="Arial" charset="0"/>
                <a:ea typeface="MS PGothic" charset="0"/>
                <a:cs typeface="MS PGothic" charset="0"/>
              </a:rPr>
              <a:t>st</a:t>
            </a:r>
            <a:r>
              <a:rPr lang="en-US" sz="3200" dirty="0">
                <a:latin typeface="Arial" charset="0"/>
                <a:ea typeface="MS PGothic" charset="0"/>
                <a:cs typeface="MS PGothic" charset="0"/>
              </a:rPr>
              <a:t> due officer</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Write out your </a:t>
            </a:r>
            <a:r>
              <a:rPr lang="en-US" sz="3200" u="sng" dirty="0">
                <a:latin typeface="Arial" charset="0"/>
                <a:ea typeface="MS PGothic" charset="0"/>
                <a:cs typeface="MS PGothic" charset="0"/>
              </a:rPr>
              <a:t>size-up </a:t>
            </a:r>
            <a:r>
              <a:rPr lang="en-US" sz="3200" dirty="0">
                <a:latin typeface="Arial" charset="0"/>
                <a:ea typeface="MS PGothic" charset="0"/>
                <a:cs typeface="MS PGothic" charset="0"/>
              </a:rPr>
              <a:t>concerns (FPODP, WALLACE WAS HOT, etc.)</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Assign your normal first-alarm companies</a:t>
            </a:r>
          </a:p>
          <a:p>
            <a:pPr eaLnBrk="1" hangingPunct="1">
              <a:buFontTx/>
              <a:buNone/>
            </a:pPr>
            <a:endParaRPr lang="en-US" dirty="0">
              <a:latin typeface="AvantGarde Bk BT" charset="0"/>
              <a:ea typeface="ＭＳ Ｐゴシック" charset="0"/>
            </a:endParaRPr>
          </a:p>
        </p:txBody>
      </p:sp>
    </p:spTree>
    <p:extLst>
      <p:ext uri="{BB962C8B-B14F-4D97-AF65-F5344CB8AC3E}">
        <p14:creationId xmlns:p14="http://schemas.microsoft.com/office/powerpoint/2010/main" val="1657608799"/>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ctrTitle" idx="4294967295"/>
          </p:nvPr>
        </p:nvSpPr>
        <p:spPr>
          <a:xfrm>
            <a:off x="228600" y="228600"/>
            <a:ext cx="8915400" cy="990600"/>
          </a:xfrm>
        </p:spPr>
        <p:txBody>
          <a:bodyPr/>
          <a:lstStyle/>
          <a:p>
            <a:pPr eaLnBrk="1" hangingPunct="1">
              <a:defRPr/>
            </a:pPr>
            <a:r>
              <a:rPr lang="en-US" u="sng">
                <a:latin typeface="AvantGarde Md BT" charset="0"/>
              </a:rPr>
              <a:t>#3 – Size-up &amp; Radio Reports</a:t>
            </a:r>
          </a:p>
        </p:txBody>
      </p:sp>
      <p:sp>
        <p:nvSpPr>
          <p:cNvPr id="93186" name="Subtitle 2"/>
          <p:cNvSpPr>
            <a:spLocks noGrp="1"/>
          </p:cNvSpPr>
          <p:nvPr>
            <p:ph type="subTitle" idx="4294967295"/>
          </p:nvPr>
        </p:nvSpPr>
        <p:spPr>
          <a:xfrm>
            <a:off x="685800" y="1219200"/>
            <a:ext cx="8458200" cy="4038600"/>
          </a:xfrm>
        </p:spPr>
        <p:txBody>
          <a:bodyPr/>
          <a:lstStyle/>
          <a:p>
            <a:pPr marL="609600" indent="-609600" eaLnBrk="1" hangingPunct="1"/>
            <a:r>
              <a:rPr lang="en-US" sz="3600">
                <a:latin typeface="AvantGarde Bk BT" charset="0"/>
                <a:ea typeface="ＭＳ Ｐゴシック" charset="0"/>
              </a:rPr>
              <a:t>The following radio report assumes:</a:t>
            </a:r>
          </a:p>
          <a:p>
            <a:pPr marL="990600" lvl="1" indent="-533400" eaLnBrk="1" hangingPunct="1">
              <a:buFont typeface="Wingdings" charset="0"/>
              <a:buChar char="Ø"/>
            </a:pPr>
            <a:r>
              <a:rPr lang="en-US">
                <a:latin typeface="AvantGarde Bk BT" charset="0"/>
                <a:ea typeface="MS PGothic" charset="0"/>
                <a:cs typeface="MS PGothic" charset="0"/>
              </a:rPr>
              <a:t>Your first alarm is 3 engines, 1 truck, 1 rescue and 1 chief officer</a:t>
            </a:r>
          </a:p>
          <a:p>
            <a:pPr marL="1371600" lvl="2" indent="-457200" eaLnBrk="1" hangingPunct="1">
              <a:buFont typeface="Wingdings" charset="0"/>
              <a:buChar char="ü"/>
            </a:pPr>
            <a:r>
              <a:rPr lang="en-US">
                <a:latin typeface="AvantGarde Bk BT" charset="0"/>
                <a:ea typeface="MS PGothic" charset="0"/>
                <a:cs typeface="MS PGothic" charset="0"/>
              </a:rPr>
              <a:t>Engines 1, 2 &amp; 3, Truck 1, Battalion 1, Rescue 1</a:t>
            </a:r>
          </a:p>
          <a:p>
            <a:pPr marL="990600" lvl="1" indent="-533400" eaLnBrk="1" hangingPunct="1">
              <a:buFont typeface="Wingdings" charset="0"/>
              <a:buChar char="Ø"/>
            </a:pPr>
            <a:r>
              <a:rPr lang="en-US">
                <a:latin typeface="AvantGarde Bk BT" charset="0"/>
                <a:ea typeface="MS PGothic" charset="0"/>
                <a:cs typeface="MS PGothic" charset="0"/>
              </a:rPr>
              <a:t>Responding units are staffed with 3 or 4</a:t>
            </a:r>
          </a:p>
          <a:p>
            <a:pPr marL="990600" lvl="1" indent="-533400" eaLnBrk="1" hangingPunct="1">
              <a:buFont typeface="Wingdings" charset="0"/>
              <a:buChar char="Ø"/>
            </a:pPr>
            <a:r>
              <a:rPr lang="en-US">
                <a:latin typeface="AvantGarde Bk BT" charset="0"/>
                <a:ea typeface="MS PGothic" charset="0"/>
                <a:cs typeface="MS PGothic" charset="0"/>
              </a:rPr>
              <a:t>Obviously assignments may changed based on your staffing &amp; resource levels, not to mention your SOP/SOGs</a:t>
            </a:r>
          </a:p>
        </p:txBody>
      </p:sp>
      <p:pic>
        <p:nvPicPr>
          <p:cNvPr id="93187" name="Picture 4" descr="fd_nico_fire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0"/>
            <a:ext cx="914400" cy="113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8" name="Picture 3" descr="darknow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28600"/>
            <a:ext cx="1219200" cy="193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6" descr="3.JPG                                                          00000012TravelDrive                    0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538933"/>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685800" y="152400"/>
            <a:ext cx="7772400" cy="914400"/>
          </a:xfrm>
        </p:spPr>
        <p:txBody>
          <a:bodyPr/>
          <a:lstStyle/>
          <a:p>
            <a:pPr eaLnBrk="1" hangingPunct="1">
              <a:defRPr/>
            </a:pPr>
            <a:r>
              <a:rPr lang="en-US" sz="5400" b="1" u="sng" dirty="0">
                <a:solidFill>
                  <a:srgbClr val="FFFFFF"/>
                </a:solidFill>
                <a:latin typeface="Arial" charset="0"/>
                <a:ea typeface="Arial" charset="0"/>
                <a:cs typeface="Arial" charset="0"/>
              </a:rPr>
              <a:t>INDIVIDUAL ACTIVITY:</a:t>
            </a:r>
          </a:p>
        </p:txBody>
      </p:sp>
      <p:sp>
        <p:nvSpPr>
          <p:cNvPr id="98306" name="Rectangle 4"/>
          <p:cNvSpPr>
            <a:spLocks noGrp="1"/>
          </p:cNvSpPr>
          <p:nvPr>
            <p:ph sz="half" idx="1"/>
          </p:nvPr>
        </p:nvSpPr>
        <p:spPr>
          <a:xfrm>
            <a:off x="76200" y="1447800"/>
            <a:ext cx="8610600" cy="4648200"/>
          </a:xfrm>
        </p:spPr>
        <p:txBody>
          <a:bodyPr/>
          <a:lstStyle/>
          <a:p>
            <a:r>
              <a:rPr lang="en-US" sz="3200" b="1" dirty="0">
                <a:latin typeface="Arial" charset="0"/>
                <a:ea typeface="ＭＳ Ｐゴシック" charset="0"/>
              </a:rPr>
              <a:t>You will have five minutes to:</a:t>
            </a:r>
          </a:p>
          <a:p>
            <a:endParaRPr lang="en-US" sz="1200" b="1" dirty="0">
              <a:latin typeface="Arial" charset="0"/>
              <a:ea typeface="ＭＳ Ｐゴシック" charset="0"/>
            </a:endParaRPr>
          </a:p>
          <a:p>
            <a:pPr marL="925513" lvl="1" indent="-514350">
              <a:buFontTx/>
              <a:buAutoNum type="arabicPeriod"/>
            </a:pPr>
            <a:r>
              <a:rPr lang="en-US" sz="3200" dirty="0">
                <a:latin typeface="Arial" charset="0"/>
                <a:ea typeface="MS PGothic" charset="0"/>
                <a:cs typeface="MS PGothic" charset="0"/>
              </a:rPr>
              <a:t>Write out or verbalize your </a:t>
            </a:r>
            <a:r>
              <a:rPr lang="en-US" sz="3200" u="sng" dirty="0">
                <a:latin typeface="Arial" charset="0"/>
                <a:ea typeface="MS PGothic" charset="0"/>
                <a:cs typeface="MS PGothic" charset="0"/>
              </a:rPr>
              <a:t>on-scene radio report </a:t>
            </a:r>
            <a:r>
              <a:rPr lang="en-US" sz="3200" dirty="0">
                <a:latin typeface="Arial" charset="0"/>
                <a:ea typeface="MS PGothic" charset="0"/>
                <a:cs typeface="MS PGothic" charset="0"/>
              </a:rPr>
              <a:t>(30 seconds or less) as the 1</a:t>
            </a:r>
            <a:r>
              <a:rPr lang="en-US" sz="3200" baseline="30000" dirty="0">
                <a:latin typeface="Arial" charset="0"/>
                <a:ea typeface="MS PGothic" charset="0"/>
                <a:cs typeface="MS PGothic" charset="0"/>
              </a:rPr>
              <a:t>st</a:t>
            </a:r>
            <a:r>
              <a:rPr lang="en-US" sz="3200" dirty="0">
                <a:latin typeface="Arial" charset="0"/>
                <a:ea typeface="MS PGothic" charset="0"/>
                <a:cs typeface="MS PGothic" charset="0"/>
              </a:rPr>
              <a:t> due officer</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Write out your </a:t>
            </a:r>
            <a:r>
              <a:rPr lang="en-US" sz="3200" u="sng" dirty="0">
                <a:latin typeface="Arial" charset="0"/>
                <a:ea typeface="MS PGothic" charset="0"/>
                <a:cs typeface="MS PGothic" charset="0"/>
              </a:rPr>
              <a:t>size-up </a:t>
            </a:r>
            <a:r>
              <a:rPr lang="en-US" sz="3200" dirty="0">
                <a:latin typeface="Arial" charset="0"/>
                <a:ea typeface="MS PGothic" charset="0"/>
                <a:cs typeface="MS PGothic" charset="0"/>
              </a:rPr>
              <a:t>concerns (FPODP, WALLACE WAS HOT, etc.)</a:t>
            </a:r>
          </a:p>
          <a:p>
            <a:pPr marL="925513" lvl="1" indent="-514350">
              <a:buFontTx/>
              <a:buAutoNum type="arabicPeriod"/>
            </a:pPr>
            <a:endParaRPr lang="en-US" sz="1200" dirty="0">
              <a:latin typeface="Arial" charset="0"/>
              <a:ea typeface="MS PGothic" charset="0"/>
              <a:cs typeface="MS PGothic" charset="0"/>
            </a:endParaRPr>
          </a:p>
          <a:p>
            <a:pPr marL="925513" lvl="1" indent="-514350">
              <a:buFontTx/>
              <a:buAutoNum type="arabicPeriod"/>
            </a:pPr>
            <a:r>
              <a:rPr lang="en-US" sz="3200" dirty="0">
                <a:latin typeface="Arial" charset="0"/>
                <a:ea typeface="MS PGothic" charset="0"/>
                <a:cs typeface="MS PGothic" charset="0"/>
              </a:rPr>
              <a:t>Assign your normal first-alarm companies</a:t>
            </a:r>
          </a:p>
          <a:p>
            <a:pPr eaLnBrk="1" hangingPunct="1">
              <a:buFontTx/>
              <a:buNone/>
            </a:pPr>
            <a:endParaRPr lang="en-US" dirty="0">
              <a:latin typeface="AvantGarde Bk BT" charset="0"/>
              <a:ea typeface="ＭＳ Ｐゴシック" charset="0"/>
            </a:endParaRPr>
          </a:p>
        </p:txBody>
      </p:sp>
    </p:spTree>
    <p:extLst>
      <p:ext uri="{BB962C8B-B14F-4D97-AF65-F5344CB8AC3E}">
        <p14:creationId xmlns:p14="http://schemas.microsoft.com/office/powerpoint/2010/main" val="2806179197"/>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28600" y="377825"/>
            <a:ext cx="6388100" cy="5170488"/>
          </a:xfrm>
          <a:prstGeom prst="rect">
            <a:avLst/>
          </a:prstGeom>
          <a:noFill/>
        </p:spPr>
        <p:txBody>
          <a:bodyPr>
            <a:spAutoFit/>
          </a:bodyPr>
          <a:lstStyle/>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ater Supply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rea</a:t>
            </a:r>
            <a:endParaRPr lang="en-US" sz="2200" b="1"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ife Safety</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L</a:t>
            </a:r>
            <a:r>
              <a:rPr lang="en-US" sz="2200" dirty="0">
                <a:solidFill>
                  <a:schemeClr val="bg1">
                    <a:lumMod val="10000"/>
                  </a:schemeClr>
                </a:solidFill>
                <a:ea typeface="ＭＳ Ｐゴシック" pitchFamily="-107" charset="-128"/>
                <a:cs typeface="Arial" charset="0"/>
              </a:rPr>
              <a:t>ocation / </a:t>
            </a:r>
          </a:p>
          <a:p>
            <a:pPr>
              <a:defRPr/>
            </a:pPr>
            <a:r>
              <a:rPr lang="en-US" sz="2200" dirty="0">
                <a:solidFill>
                  <a:schemeClr val="bg1">
                    <a:lumMod val="10000"/>
                  </a:schemeClr>
                </a:solidFill>
                <a:ea typeface="ＭＳ Ｐゴシック" pitchFamily="-107" charset="-128"/>
                <a:cs typeface="Arial" charset="0"/>
              </a:rPr>
              <a:t>       Extent</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pparatus </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C</a:t>
            </a:r>
            <a:r>
              <a:rPr lang="en-US" sz="2200" dirty="0">
                <a:solidFill>
                  <a:schemeClr val="bg1">
                    <a:lumMod val="10000"/>
                  </a:schemeClr>
                </a:solidFill>
                <a:ea typeface="ＭＳ Ｐゴシック" pitchFamily="-107" charset="-128"/>
                <a:cs typeface="Arial" charset="0"/>
              </a:rPr>
              <a:t>onstruction / </a:t>
            </a:r>
          </a:p>
          <a:p>
            <a:pPr>
              <a:defRPr/>
            </a:pPr>
            <a:r>
              <a:rPr lang="en-US" sz="2200" dirty="0">
                <a:solidFill>
                  <a:schemeClr val="bg1">
                    <a:lumMod val="10000"/>
                  </a:schemeClr>
                </a:solidFill>
                <a:ea typeface="ＭＳ Ｐゴシック" pitchFamily="-107" charset="-128"/>
                <a:cs typeface="Arial" charset="0"/>
              </a:rPr>
              <a:t>       Collapse </a:t>
            </a:r>
          </a:p>
          <a:p>
            <a:pPr>
              <a:defRPr/>
            </a:pPr>
            <a:r>
              <a:rPr lang="en-US" sz="2200" dirty="0">
                <a:solidFill>
                  <a:schemeClr val="bg1">
                    <a:lumMod val="10000"/>
                  </a:schemeClr>
                </a:solidFill>
                <a:ea typeface="ＭＳ Ｐゴシック" pitchFamily="-107" charset="-128"/>
                <a:cs typeface="Arial" charset="0"/>
              </a:rPr>
              <a:t>       potential</a:t>
            </a:r>
            <a:endParaRPr lang="en-US" sz="2200" dirty="0">
              <a:effectLst>
                <a:outerShdw blurRad="38100" dist="38100" dir="2700000" algn="tl">
                  <a:srgbClr val="000000"/>
                </a:outerShdw>
              </a:effectLst>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E</a:t>
            </a:r>
            <a:r>
              <a:rPr lang="en-US" sz="2200" dirty="0">
                <a:solidFill>
                  <a:schemeClr val="bg1">
                    <a:lumMod val="10000"/>
                  </a:schemeClr>
                </a:solidFill>
                <a:ea typeface="ＭＳ Ｐゴシック" pitchFamily="-107" charset="-128"/>
                <a:cs typeface="Arial" charset="0"/>
              </a:rPr>
              <a:t>xposures</a:t>
            </a:r>
          </a:p>
          <a:p>
            <a:pPr marL="285750" indent="-285750">
              <a:buFont typeface="Arial" pitchFamily="34" charset="0"/>
              <a:buChar char="•"/>
              <a:defRPr/>
            </a:pPr>
            <a:endParaRPr lang="en-US" sz="2200" dirty="0">
              <a:solidFill>
                <a:schemeClr val="bg1">
                  <a:lumMod val="10000"/>
                </a:schemeClr>
              </a:solidFill>
              <a:ea typeface="ＭＳ Ｐゴシック" pitchFamily="-107" charset="-128"/>
              <a:cs typeface="Arial" charset="0"/>
            </a:endParaRP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W</a:t>
            </a:r>
            <a:r>
              <a:rPr lang="en-US" sz="2200" dirty="0">
                <a:solidFill>
                  <a:schemeClr val="bg1">
                    <a:lumMod val="10000"/>
                  </a:schemeClr>
                </a:solidFill>
                <a:ea typeface="ＭＳ Ｐゴシック" pitchFamily="-107" charset="-128"/>
                <a:cs typeface="Arial" charset="0"/>
              </a:rPr>
              <a:t>eather</a:t>
            </a:r>
          </a:p>
          <a:p>
            <a:pPr marL="285750" indent="-285750">
              <a:buFont typeface="Arial" pitchFamily="34" charset="0"/>
              <a:buChar char="•"/>
              <a:defRPr/>
            </a:pPr>
            <a:r>
              <a:rPr lang="en-US" sz="2200" b="1" u="sng" dirty="0">
                <a:solidFill>
                  <a:schemeClr val="bg1">
                    <a:lumMod val="10000"/>
                  </a:schemeClr>
                </a:solidFill>
                <a:ea typeface="ＭＳ Ｐゴシック" pitchFamily="-107" charset="-128"/>
                <a:cs typeface="Arial" charset="0"/>
              </a:rPr>
              <a:t>A</a:t>
            </a:r>
            <a:r>
              <a:rPr lang="en-US" sz="2200" dirty="0">
                <a:solidFill>
                  <a:schemeClr val="bg1">
                    <a:lumMod val="10000"/>
                  </a:schemeClr>
                </a:solidFill>
                <a:ea typeface="ＭＳ Ｐゴシック" pitchFamily="-107" charset="-128"/>
                <a:cs typeface="Arial" charset="0"/>
              </a:rPr>
              <a:t>uxiliary </a:t>
            </a:r>
          </a:p>
          <a:p>
            <a:pPr>
              <a:defRPr/>
            </a:pPr>
            <a:r>
              <a:rPr lang="en-US" sz="2200" dirty="0">
                <a:solidFill>
                  <a:schemeClr val="bg1">
                    <a:lumMod val="10000"/>
                  </a:schemeClr>
                </a:solidFill>
                <a:ea typeface="ＭＳ Ｐゴシック" pitchFamily="-107" charset="-128"/>
                <a:cs typeface="Arial" charset="0"/>
              </a:rPr>
              <a:t>        Appliances</a:t>
            </a:r>
          </a:p>
          <a:p>
            <a:pPr>
              <a:defRPr/>
            </a:pPr>
            <a:endParaRPr lang="en-US" sz="2200" dirty="0">
              <a:solidFill>
                <a:schemeClr val="bg1">
                  <a:lumMod val="10000"/>
                </a:schemeClr>
              </a:solidFill>
              <a:ea typeface="ＭＳ Ｐゴシック" pitchFamily="-107" charset="-128"/>
              <a:cs typeface="Arial" charset="0"/>
            </a:endParaRPr>
          </a:p>
        </p:txBody>
      </p:sp>
      <p:sp>
        <p:nvSpPr>
          <p:cNvPr id="91138" name="Text Box 5"/>
          <p:cNvSpPr txBox="1">
            <a:spLocks noChangeArrowheads="1"/>
          </p:cNvSpPr>
          <p:nvPr/>
        </p:nvSpPr>
        <p:spPr bwMode="auto">
          <a:xfrm>
            <a:off x="1143000" y="6215062"/>
            <a:ext cx="7391400" cy="523875"/>
          </a:xfrm>
          <a:prstGeom prst="rect">
            <a:avLst/>
          </a:prstGeom>
          <a:solidFill>
            <a:srgbClr val="C0C0C0">
              <a:alpha val="4705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pPr algn="ctr"/>
            <a:r>
              <a:rPr lang="en-US" sz="2800" b="1" dirty="0">
                <a:solidFill>
                  <a:srgbClr val="DD180C"/>
                </a:solidFill>
                <a:latin typeface="Arial" charset="0"/>
                <a:ea typeface="MS PGothic" charset="0"/>
                <a:cs typeface="MS PGothic" charset="0"/>
              </a:rPr>
              <a:t>400 Rincon Avenue, #31</a:t>
            </a:r>
          </a:p>
        </p:txBody>
      </p:sp>
      <p:pic>
        <p:nvPicPr>
          <p:cNvPr id="91139" name="Picture 3" descr="Commercial - 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40" name="Picture 6" descr="darknow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57200"/>
            <a:ext cx="1219200" cy="363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1" name="Footer Placeholder 1"/>
          <p:cNvSpPr>
            <a:spLocks noGrp="1"/>
          </p:cNvSpPr>
          <p:nvPr>
            <p:ph type="ftr" sz="quarter" idx="4294967295"/>
          </p:nvPr>
        </p:nvSpPr>
        <p:spPr bwMode="auto">
          <a:xfrm>
            <a:off x="3124200" y="6477000"/>
            <a:ext cx="2895600" cy="2444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4400">
                <a:solidFill>
                  <a:schemeClr val="bg1"/>
                </a:solidFill>
                <a:latin typeface="Times New Roman" charset="0"/>
                <a:ea typeface="ＭＳ Ｐゴシック" charset="0"/>
                <a:cs typeface="ＭＳ Ｐゴシック" charset="0"/>
              </a:defRPr>
            </a:lvl1pPr>
            <a:lvl2pPr marL="742950" indent="-285750">
              <a:defRPr sz="4400">
                <a:solidFill>
                  <a:schemeClr val="bg1"/>
                </a:solidFill>
                <a:latin typeface="Times New Roman" charset="0"/>
                <a:ea typeface="ＭＳ Ｐゴシック" charset="0"/>
              </a:defRPr>
            </a:lvl2pPr>
            <a:lvl3pPr marL="1143000" indent="-228600">
              <a:defRPr sz="4400">
                <a:solidFill>
                  <a:schemeClr val="bg1"/>
                </a:solidFill>
                <a:latin typeface="Times New Roman" charset="0"/>
                <a:ea typeface="ＭＳ Ｐゴシック" charset="0"/>
              </a:defRPr>
            </a:lvl3pPr>
            <a:lvl4pPr marL="1600200" indent="-228600">
              <a:defRPr sz="4400">
                <a:solidFill>
                  <a:schemeClr val="bg1"/>
                </a:solidFill>
                <a:latin typeface="Times New Roman" charset="0"/>
                <a:ea typeface="ＭＳ Ｐゴシック" charset="0"/>
              </a:defRPr>
            </a:lvl4pPr>
            <a:lvl5pPr marL="2057400" indent="-228600">
              <a:defRPr sz="4400">
                <a:solidFill>
                  <a:schemeClr val="bg1"/>
                </a:solidFill>
                <a:latin typeface="Times New Roman" charset="0"/>
                <a:ea typeface="ＭＳ Ｐゴシック" charset="0"/>
              </a:defRPr>
            </a:lvl5pPr>
            <a:lvl6pPr marL="2514600" indent="-228600" algn="r" eaLnBrk="0" fontAlgn="base" hangingPunct="0">
              <a:spcBef>
                <a:spcPct val="0"/>
              </a:spcBef>
              <a:spcAft>
                <a:spcPct val="0"/>
              </a:spcAft>
              <a:defRPr sz="4400">
                <a:solidFill>
                  <a:schemeClr val="bg1"/>
                </a:solidFill>
                <a:latin typeface="Times New Roman" charset="0"/>
                <a:ea typeface="ＭＳ Ｐゴシック" charset="0"/>
              </a:defRPr>
            </a:lvl6pPr>
            <a:lvl7pPr marL="2971800" indent="-228600" algn="r" eaLnBrk="0" fontAlgn="base" hangingPunct="0">
              <a:spcBef>
                <a:spcPct val="0"/>
              </a:spcBef>
              <a:spcAft>
                <a:spcPct val="0"/>
              </a:spcAft>
              <a:defRPr sz="4400">
                <a:solidFill>
                  <a:schemeClr val="bg1"/>
                </a:solidFill>
                <a:latin typeface="Times New Roman" charset="0"/>
                <a:ea typeface="ＭＳ Ｐゴシック" charset="0"/>
              </a:defRPr>
            </a:lvl7pPr>
            <a:lvl8pPr marL="3429000" indent="-228600" algn="r" eaLnBrk="0" fontAlgn="base" hangingPunct="0">
              <a:spcBef>
                <a:spcPct val="0"/>
              </a:spcBef>
              <a:spcAft>
                <a:spcPct val="0"/>
              </a:spcAft>
              <a:defRPr sz="4400">
                <a:solidFill>
                  <a:schemeClr val="bg1"/>
                </a:solidFill>
                <a:latin typeface="Times New Roman" charset="0"/>
                <a:ea typeface="ＭＳ Ｐゴシック" charset="0"/>
              </a:defRPr>
            </a:lvl8pPr>
            <a:lvl9pPr marL="3886200" indent="-228600" algn="r" eaLnBrk="0" fontAlgn="base" hangingPunct="0">
              <a:spcBef>
                <a:spcPct val="0"/>
              </a:spcBef>
              <a:spcAft>
                <a:spcPct val="0"/>
              </a:spcAft>
              <a:defRPr sz="4400">
                <a:solidFill>
                  <a:schemeClr val="bg1"/>
                </a:solidFill>
                <a:latin typeface="Times New Roman" charset="0"/>
                <a:ea typeface="ＭＳ Ｐゴシック" charset="0"/>
              </a:defRPr>
            </a:lvl9pPr>
          </a:lstStyle>
          <a:p>
            <a:endParaRPr lang="en-US"/>
          </a:p>
        </p:txBody>
      </p:sp>
    </p:spTree>
    <p:extLst>
      <p:ext uri="{BB962C8B-B14F-4D97-AF65-F5344CB8AC3E}">
        <p14:creationId xmlns:p14="http://schemas.microsoft.com/office/powerpoint/2010/main" val="106876966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irefighting">
  <a:themeElements>
    <a:clrScheme name="firefight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irefight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Times New Roman" pitchFamily="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ctr"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4400" b="0" i="0" u="none" strike="noStrike" cap="none" normalizeH="0" baseline="0" smtClean="0">
            <a:ln>
              <a:noFill/>
            </a:ln>
            <a:solidFill>
              <a:schemeClr val="bg1"/>
            </a:solidFill>
            <a:effectLst/>
            <a:latin typeface="Times New Roman" pitchFamily="1" charset="0"/>
          </a:defRPr>
        </a:defPPr>
      </a:lstStyle>
    </a:lnDef>
  </a:objectDefaults>
  <a:extraClrSchemeLst>
    <a:extraClrScheme>
      <a:clrScheme name="firefight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irefight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irefight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irefight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irefight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irefight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irefight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Succession Planning Firehouse Expo 2011</Template>
  <TotalTime>66161</TotalTime>
  <Words>3338</Words>
  <Application>Microsoft Macintosh PowerPoint</Application>
  <PresentationFormat>On-screen Show (4:3)</PresentationFormat>
  <Paragraphs>680</Paragraphs>
  <Slides>104</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104</vt:i4>
      </vt:variant>
    </vt:vector>
  </HeadingPairs>
  <TitlesOfParts>
    <vt:vector size="115" baseType="lpstr">
      <vt:lpstr>ＭＳ Ｐゴシック</vt:lpstr>
      <vt:lpstr>ＭＳ Ｐゴシック</vt:lpstr>
      <vt:lpstr>Arial</vt:lpstr>
      <vt:lpstr>AvantGarde Bk BT</vt:lpstr>
      <vt:lpstr>AvantGarde Md BT</vt:lpstr>
      <vt:lpstr>Calibri</vt:lpstr>
      <vt:lpstr>Times</vt:lpstr>
      <vt:lpstr>Times New Roman</vt:lpstr>
      <vt:lpstr>TypoUpright BT</vt:lpstr>
      <vt:lpstr>Wingdings</vt:lpstr>
      <vt:lpstr>firefighting</vt:lpstr>
      <vt:lpstr>April 16, 2024</vt:lpstr>
      <vt:lpstr>WHO I AM / AM NOT:</vt:lpstr>
      <vt:lpstr>PowerPoint Presentation</vt:lpstr>
      <vt:lpstr>FREE RESOURCES:</vt:lpstr>
      <vt:lpstr>ENTRY-LEVEL &amp; PROMOTIONAL RESOURCES:</vt:lpstr>
      <vt:lpstr>OBJECTIVES:</vt:lpstr>
      <vt:lpstr>OBJECTIVES:</vt:lpstr>
      <vt:lpstr>THIS CLASS IS NOT:</vt:lpstr>
      <vt:lpstr>PowerPoint Presentation</vt:lpstr>
      <vt:lpstr>TIP #1:</vt:lpstr>
      <vt:lpstr>DID YOU KNOW:</vt:lpstr>
      <vt:lpstr>TIP #2:</vt:lpstr>
      <vt:lpstr>TIP #3:</vt:lpstr>
      <vt:lpstr>TIP #4:</vt:lpstr>
      <vt:lpstr>TIP #5:</vt:lpstr>
      <vt:lpstr>TIP #6:</vt:lpstr>
      <vt:lpstr>TIP #7:</vt:lpstr>
      <vt:lpstr>TIP #8:</vt:lpstr>
      <vt:lpstr>TIP #9:</vt:lpstr>
      <vt:lpstr>TIP #10:</vt:lpstr>
      <vt:lpstr>TIP #11:</vt:lpstr>
      <vt:lpstr>TIP #12:</vt:lpstr>
      <vt:lpstr>TIP #13:</vt:lpstr>
      <vt:lpstr>PowerPoint Presentation</vt:lpstr>
      <vt:lpstr>TOP 10 PITFALLS OF POOR PERFORMERS:</vt:lpstr>
      <vt:lpstr>TOP 10 PITFALLS OF POOR PERFORMERS:</vt:lpstr>
      <vt:lpstr>TOP 10 PITFALLS OF POOR PERFORMERS:</vt:lpstr>
      <vt:lpstr>TOP 10 PITFALLS OF POOR PERFORMERS:</vt:lpstr>
      <vt:lpstr>WHY PREPARE FOR THE POSITION:</vt:lpstr>
      <vt:lpstr>WHY PREPARE FOR THE POSITION:</vt:lpstr>
      <vt:lpstr>PowerPoint Presentation</vt:lpstr>
      <vt:lpstr>WHAT TO EXPECT AT THE ASSESSMENT CENTER:</vt:lpstr>
      <vt:lpstr>WHAT TO EXPECT AT THE ASSESSMENT CENTER:</vt:lpstr>
      <vt:lpstr>What do “they” want in a promotional candidate?</vt:lpstr>
      <vt:lpstr>CONSIDER THIS:</vt:lpstr>
      <vt:lpstr>CONSIDER THIS:</vt:lpstr>
      <vt:lpstr>Only 15% of your success is due to your technical knowledge – while 85% of your success is attributable to your ability to express ideas, arouse enthusiasm and lead people! - Carnegie Institute of Technology</vt:lpstr>
      <vt:lpstr>PowerPoint Presentation</vt:lpstr>
      <vt:lpstr> BE PAUL BLART:</vt:lpstr>
      <vt:lpstr>COMMON SCORING DIMENSIONS:</vt:lpstr>
      <vt:lpstr>COMMON SCORING DIMENSIONS:</vt:lpstr>
      <vt:lpstr>COMMON SCORING DIMENSIONS:</vt:lpstr>
      <vt:lpstr>COMMON SCORING DIMENSIONS:</vt:lpstr>
      <vt:lpstr>HOW WILL THEY RATE ME?</vt:lpstr>
      <vt:lpstr>HOW TO BEST PREPARE:</vt:lpstr>
      <vt:lpstr>SUCCESSFUL CANDIDATES:</vt:lpstr>
      <vt:lpstr>SUCCESSFUL CANDIDATES:</vt:lpstr>
      <vt:lpstr>Resume Preparation</vt:lpstr>
      <vt:lpstr>RESUME TIPS:</vt:lpstr>
      <vt:lpstr>RESUME TIPS:</vt:lpstr>
      <vt:lpstr>The Written Examination</vt:lpstr>
      <vt:lpstr>THE WRITTEN EXAM:  - What to expect -</vt:lpstr>
      <vt:lpstr>THE WRITTEN EXAM:  - What to expect -</vt:lpstr>
      <vt:lpstr>THE WRITTEN EXAM:  - What to expect -</vt:lpstr>
      <vt:lpstr>The Oral Interview</vt:lpstr>
      <vt:lpstr>ORAL INTERVIEWS:  - What to expect -</vt:lpstr>
      <vt:lpstr>ORAL INTERVIEWS:  - What to expect -</vt:lpstr>
      <vt:lpstr>ORAL INTERVIEWS:  - What to expect -</vt:lpstr>
      <vt:lpstr>The Personnel Counseling Scenario</vt:lpstr>
      <vt:lpstr>PERSONNEL COUNSELING:  - What to expect -</vt:lpstr>
      <vt:lpstr>PERSONNEL COUNSELING:  - Key Points -</vt:lpstr>
      <vt:lpstr>PERSONNEL COUNSELING:  - Key Points -</vt:lpstr>
      <vt:lpstr>PERSONNEL COUNSELING:  - FRISK Documentation Method -</vt:lpstr>
      <vt:lpstr>PERSONNEL COUNSELING:  - FRISK Documentation Method -</vt:lpstr>
      <vt:lpstr>PERSONNEL COUNSELING:  - FRISK Documentation Method -</vt:lpstr>
      <vt:lpstr>PERSONNEL COUNSELING:  - FRISK Documentation Method -</vt:lpstr>
      <vt:lpstr>8 STEPS TO A SUCCESSFUL COUNSELING SESSION:</vt:lpstr>
      <vt:lpstr>8 STEPS TO A SUCCESSFUL COUNSELING SESSION:</vt:lpstr>
      <vt:lpstr>PERSONNEL COUNSELING:  - Key Points -</vt:lpstr>
      <vt:lpstr>PowerPoint Presentation</vt:lpstr>
      <vt:lpstr>After A Long Night……….</vt:lpstr>
      <vt:lpstr>PowerPoint Presentation</vt:lpstr>
      <vt:lpstr>BASED ON PREVIOUS VIDEO:</vt:lpstr>
      <vt:lpstr>The Kitty………………</vt:lpstr>
      <vt:lpstr>The Kitty………………</vt:lpstr>
      <vt:lpstr>BASED ON PREVIOUS VIDEO:</vt:lpstr>
      <vt:lpstr>The Emergency Scene Simulation</vt:lpstr>
      <vt:lpstr>EMERGENCY SIMULATION:  - What to expect -</vt:lpstr>
      <vt:lpstr>EMERGENCY SIMULATION:  - What to expect -</vt:lpstr>
      <vt:lpstr>EMERGENCY SIMULATION:  - Key Points -</vt:lpstr>
      <vt:lpstr>EMERGENCY SIMULATION:  - Key Points -</vt:lpstr>
      <vt:lpstr>EMERGENCY SIMULATION:  - Key Points -</vt:lpstr>
      <vt:lpstr>EMERGENCY SIMULATION:  - Key Points -</vt:lpstr>
      <vt:lpstr>EMERGENCY SIMULATION:  - Key Points -</vt:lpstr>
      <vt:lpstr>EMERGENCY SIMULATION:  - Key Points -</vt:lpstr>
      <vt:lpstr>INDIVIDUAL ACTIVITY:</vt:lpstr>
      <vt:lpstr>Initial RADIO REPORT:</vt:lpstr>
      <vt:lpstr>Initial RADIO REPORT:</vt:lpstr>
      <vt:lpstr>PowerPoint Presentation</vt:lpstr>
      <vt:lpstr>INDIVIDUAL ACTIVITY:</vt:lpstr>
      <vt:lpstr>SIZE-UP:</vt:lpstr>
      <vt:lpstr>SIZE-UP:</vt:lpstr>
      <vt:lpstr>PowerPoint Presentation</vt:lpstr>
      <vt:lpstr>INDIVIDUAL ACTIVITY:</vt:lpstr>
      <vt:lpstr>PowerPoint Presentation</vt:lpstr>
      <vt:lpstr>INDIVIDUAL ACTIVITY:</vt:lpstr>
      <vt:lpstr>#3 – Size-up &amp; Radio Reports</vt:lpstr>
      <vt:lpstr>INDIVIDUAL ACTIVITY:</vt:lpstr>
      <vt:lpstr>PowerPoint Presentation</vt:lpstr>
      <vt:lpstr>INDIVIDUAL ACTIVITY:</vt:lpstr>
      <vt:lpstr>PowerPoint Presentation</vt:lpstr>
      <vt:lpstr>THERE IS NOBODY ELSE COMING:  Be the Crew You Want to Help Your Loved Ones &amp; It’s Not About Us – It’s About Them!</vt:lpstr>
      <vt:lpstr>Remember – Every Day Is An Assessment Center!!!!!!!  </vt:lpstr>
      <vt:lpstr> Thank you very much for your time – be well &amp; stay well!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Smoke Your Emergency Simulator</dc:title>
  <dc:creator>Steve Prziborowski</dc:creator>
  <cp:lastModifiedBy>Steve Prziborowski</cp:lastModifiedBy>
  <cp:revision>312</cp:revision>
  <cp:lastPrinted>2024-03-10T03:19:19Z</cp:lastPrinted>
  <dcterms:created xsi:type="dcterms:W3CDTF">2010-09-19T23:14:04Z</dcterms:created>
  <dcterms:modified xsi:type="dcterms:W3CDTF">2024-03-31T18:41:37Z</dcterms:modified>
</cp:coreProperties>
</file>